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7"/>
  </p:notesMasterIdLst>
  <p:sldIdLst>
    <p:sldId id="256" r:id="rId2"/>
    <p:sldId id="257" r:id="rId3"/>
    <p:sldId id="258" r:id="rId4"/>
    <p:sldId id="259" r:id="rId5"/>
    <p:sldId id="260" r:id="rId6"/>
    <p:sldId id="263" r:id="rId7"/>
    <p:sldId id="261" r:id="rId8"/>
    <p:sldId id="262" r:id="rId9"/>
    <p:sldId id="264" r:id="rId10"/>
    <p:sldId id="265" r:id="rId11"/>
    <p:sldId id="266" r:id="rId12"/>
    <p:sldId id="267" r:id="rId13"/>
    <p:sldId id="268" r:id="rId14"/>
    <p:sldId id="269" r:id="rId15"/>
    <p:sldId id="270" r:id="rId16"/>
    <p:sldId id="271" r:id="rId17"/>
    <p:sldId id="272" r:id="rId18"/>
    <p:sldId id="279" r:id="rId19"/>
    <p:sldId id="280" r:id="rId20"/>
    <p:sldId id="276" r:id="rId21"/>
    <p:sldId id="275" r:id="rId22"/>
    <p:sldId id="277" r:id="rId23"/>
    <p:sldId id="278"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D7082A-6553-4ABD-A2ED-143275DEC5BE}" type="datetimeFigureOut">
              <a:rPr lang="tr-TR" smtClean="0"/>
              <a:pPr/>
              <a:t>13.03.2015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4AB957-E2C5-413B-95D8-69923ED0A6C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9DEA5363-04F7-4CF4-B758-12BFCCB8AF69}" type="datetime1">
              <a:rPr lang="tr-TR" smtClean="0"/>
              <a:t>13.03.2015</a:t>
            </a:fld>
            <a:endParaRPr lang="tr-TR"/>
          </a:p>
        </p:txBody>
      </p:sp>
      <p:sp>
        <p:nvSpPr>
          <p:cNvPr id="19" name="18 Altbilgi Yer Tutucusu"/>
          <p:cNvSpPr>
            <a:spLocks noGrp="1"/>
          </p:cNvSpPr>
          <p:nvPr>
            <p:ph type="ftr" sz="quarter" idx="11"/>
          </p:nvPr>
        </p:nvSpPr>
        <p:spPr/>
        <p:txBody>
          <a:bodyPr/>
          <a:lstStyle/>
          <a:p>
            <a:r>
              <a:rPr lang="tr-TR" smtClean="0"/>
              <a:t>www.liseedebiyat.com</a:t>
            </a:r>
            <a:endParaRPr lang="tr-TR"/>
          </a:p>
        </p:txBody>
      </p:sp>
      <p:sp>
        <p:nvSpPr>
          <p:cNvPr id="27" name="26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BD085A6-49C9-40F2-99B2-F795A49466F0}" type="datetime1">
              <a:rPr lang="tr-TR" smtClean="0"/>
              <a:t>13.03.2015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72C5FFB-9A20-4314-B1B9-7349D36FC7E4}" type="datetime1">
              <a:rPr lang="tr-TR" smtClean="0"/>
              <a:t>13.03.2015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F6344BB-7029-4773-9D72-8BF2FABBB7CB}" type="datetime1">
              <a:rPr lang="tr-TR" smtClean="0"/>
              <a:t>13.03.2015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B937BA6C-74F1-4B7B-8A08-9FE2AF86A6C5}" type="datetime1">
              <a:rPr lang="tr-TR" smtClean="0"/>
              <a:t>13.03.2015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1E22A8CC-E037-49B5-A88F-E743564ADDEB}" type="datetime1">
              <a:rPr lang="tr-TR" smtClean="0"/>
              <a:t>13.03.2015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80932C9-BDC1-49D4-A8CE-7124A0B7802E}" type="datetime1">
              <a:rPr lang="tr-TR" smtClean="0"/>
              <a:t>13.03.2015</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
        <p:nvSpPr>
          <p:cNvPr id="9" name="8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BE11FA0-A101-4847-8777-829134980872}" type="datetime1">
              <a:rPr lang="tr-TR" smtClean="0"/>
              <a:t>13.03.2015</a:t>
            </a:fld>
            <a:endParaRPr lang="tr-TR"/>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AED4DBB-4553-4445-BE16-4B919408EC81}" type="datetime1">
              <a:rPr lang="tr-TR" smtClean="0"/>
              <a:t>13.03.2015</a:t>
            </a:fld>
            <a:endParaRPr lang="tr-TR"/>
          </a:p>
        </p:txBody>
      </p:sp>
      <p:sp>
        <p:nvSpPr>
          <p:cNvPr id="3" name="2 Altbilgi Yer Tutucusu"/>
          <p:cNvSpPr>
            <a:spLocks noGrp="1"/>
          </p:cNvSpPr>
          <p:nvPr>
            <p:ph type="ftr" sz="quarter" idx="11"/>
          </p:nvPr>
        </p:nvSpPr>
        <p:spPr/>
        <p:txBody>
          <a:bodyPr/>
          <a:lstStyle/>
          <a:p>
            <a:r>
              <a:rPr lang="tr-TR" smtClean="0"/>
              <a:t>www.liseedebiyat.com</a:t>
            </a:r>
            <a:endParaRPr lang="tr-TR"/>
          </a:p>
        </p:txBody>
      </p:sp>
      <p:sp>
        <p:nvSpPr>
          <p:cNvPr id="4" name="3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5F8BEEE5-6960-4FBC-9DAA-3D02BECBF7CB}" type="datetime1">
              <a:rPr lang="tr-TR" smtClean="0"/>
              <a:t>13.03.2015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p:txBody>
          <a:bodyPr/>
          <a:lstStyle/>
          <a:p>
            <a:fld id="{1D88F816-7CAD-4D40-A608-E95E257AEE1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E26A96C-344F-4031-869B-50299B48FEB2}" type="datetime1">
              <a:rPr lang="tr-TR" smtClean="0"/>
              <a:t>13.03.2015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1D88F816-7CAD-4D40-A608-E95E257AEE10}"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F9AF7AA-D46C-4ABF-8F1B-BE0AA205963E}" type="datetime1">
              <a:rPr lang="tr-TR" smtClean="0"/>
              <a:t>13.03.2015</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www.liseedebiyat.com</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D88F816-7CAD-4D40-A608-E95E257AEE10}"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BETİMLEYİCİ ANLATIM</a:t>
            </a:r>
            <a:endParaRPr lang="tr-TR" dirty="0"/>
          </a:p>
        </p:txBody>
      </p:sp>
      <p:sp>
        <p:nvSpPr>
          <p:cNvPr id="3" name="2 Alt Başlık"/>
          <p:cNvSpPr>
            <a:spLocks noGrp="1"/>
          </p:cNvSpPr>
          <p:nvPr>
            <p:ph type="subTitle" idx="1"/>
          </p:nvPr>
        </p:nvSpPr>
        <p:spPr/>
        <p:txBody>
          <a:bodyPr/>
          <a:lstStyle/>
          <a:p>
            <a:r>
              <a:rPr lang="tr-TR" dirty="0" smtClean="0"/>
              <a:t>(TASVİR ETME</a:t>
            </a:r>
            <a:r>
              <a:rPr lang="tr-TR" dirty="0" smtClean="0"/>
              <a:t>)</a:t>
            </a:r>
          </a:p>
          <a:p>
            <a:r>
              <a:rPr lang="tr-TR" dirty="0" smtClean="0"/>
              <a:t>www.</a:t>
            </a:r>
            <a:r>
              <a:rPr lang="tr-TR" dirty="0" err="1" smtClean="0"/>
              <a:t>liseedebiyat</a:t>
            </a:r>
            <a:r>
              <a:rPr lang="tr-TR" dirty="0" smtClean="0"/>
              <a:t>.com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967434"/>
          </a:xfrm>
        </p:spPr>
        <p:txBody>
          <a:bodyPr>
            <a:normAutofit lnSpcReduction="10000"/>
          </a:bodyPr>
          <a:lstStyle/>
          <a:p>
            <a:r>
              <a:rPr lang="tr-TR" dirty="0" smtClean="0"/>
              <a:t>Betimlemelerin bir kısmında, edebi sanatlardan sıkça yararlanılır.  Bu sanatların en önemlileri şunlardır: Benzetme(teşbih), ad aktarması(mecaz-ı </a:t>
            </a:r>
            <a:r>
              <a:rPr lang="tr-TR" dirty="0" err="1" smtClean="0"/>
              <a:t>mürsel</a:t>
            </a:r>
            <a:r>
              <a:rPr lang="tr-TR" dirty="0" smtClean="0"/>
              <a:t>), deyim aktarması(eğretileme, istiare)</a:t>
            </a:r>
          </a:p>
          <a:p>
            <a:r>
              <a:rPr lang="tr-TR" dirty="0" smtClean="0"/>
              <a:t>Betimlemelerin  çeşitleri:</a:t>
            </a:r>
          </a:p>
          <a:p>
            <a:r>
              <a:rPr lang="tr-TR" sz="3600" b="1" dirty="0" smtClean="0"/>
              <a:t>1.Açıklayıcı Betimleme</a:t>
            </a:r>
          </a:p>
          <a:p>
            <a:r>
              <a:rPr lang="tr-TR" dirty="0" smtClean="0"/>
              <a:t>Okura bilgi vermek amacıyla genel ayrıntılar üzerinde durularak yazılan betimlemedir. Ayrıntılar yansız olarak, olduğu gibi fotoğrafsal bir gerçeklikle, kişisel duygu ve düşünceler katılmadan verilir. Asıl amaç, sanat yapmak değil, bir konu hakkında bilgi vermektir. Yazar, herkesin görebileceği nesnel gerçekle ilgilenir. Bir mimari yapı, yeryüzü şekilleri, beynin çalışma sistemi gibi konularda yapılan betimlemeler bu türdendir.</a:t>
            </a:r>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10</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l_fi" descr="http://www.bilgiustam.com/resimler/2012/05/1401-yaw.jpg"/>
          <p:cNvPicPr>
            <a:picLocks noGrp="1"/>
          </p:cNvPicPr>
          <p:nvPr>
            <p:ph idx="1"/>
          </p:nvPr>
        </p:nvPicPr>
        <p:blipFill>
          <a:blip r:embed="rId2" cstate="print"/>
          <a:srcRect/>
          <a:stretch>
            <a:fillRect/>
          </a:stretch>
        </p:blipFill>
        <p:spPr bwMode="auto">
          <a:xfrm>
            <a:off x="906487" y="1"/>
            <a:ext cx="7023099" cy="4214818"/>
          </a:xfrm>
          <a:prstGeom prst="rect">
            <a:avLst/>
          </a:prstGeom>
          <a:noFill/>
          <a:ln w="9525">
            <a:noFill/>
            <a:miter lim="800000"/>
            <a:headEnd/>
            <a:tailEnd/>
          </a:ln>
        </p:spPr>
      </p:pic>
      <p:sp>
        <p:nvSpPr>
          <p:cNvPr id="1025" name="Rectangle 1"/>
          <p:cNvSpPr>
            <a:spLocks noChangeArrowheads="1"/>
          </p:cNvSpPr>
          <p:nvPr/>
        </p:nvSpPr>
        <p:spPr bwMode="auto">
          <a:xfrm>
            <a:off x="0" y="4303454"/>
            <a:ext cx="914400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200" b="0" i="1" u="none" strike="noStrike" cap="none" normalizeH="0" baseline="0" dirty="0" smtClean="0">
                <a:ln>
                  <a:noFill/>
                </a:ln>
                <a:effectLst/>
                <a:latin typeface="Calibri" pitchFamily="34" charset="0"/>
                <a:ea typeface="Times New Roman" pitchFamily="18" charset="0"/>
                <a:cs typeface="Times New Roman" pitchFamily="18" charset="0"/>
              </a:rPr>
              <a:t>Penguenler, uçamayan, dimdik durabilen, perde ayaklı deniz kuşlarıdır. Tüyleri kuş tüylerine hiç benzemez. Sırtları siyah veya gri, karın kısımları beyaz ince pulsu tüylerle örtülüdür. Türler birbirinden, başlarındaki renkli tüyleriyle ayrılır. Kuyruklan kısa ve ayakları vücutlarının gerisinde olduğundan rahatlıkla dimdik ayakta durabilirler.</a:t>
            </a:r>
            <a:endParaRPr kumimoji="0" lang="tr-TR" sz="22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200" b="0" i="0" u="none" strike="noStrike" cap="none" normalizeH="0" baseline="0" dirty="0" smtClean="0">
                <a:ln>
                  <a:noFill/>
                </a:ln>
                <a:solidFill>
                  <a:srgbClr val="0070C0"/>
                </a:solidFill>
                <a:effectLst/>
                <a:latin typeface="Calibri" pitchFamily="34" charset="0"/>
                <a:ea typeface="Times New Roman" pitchFamily="18" charset="0"/>
                <a:cs typeface="Times New Roman" pitchFamily="18" charset="0"/>
              </a:rPr>
              <a:t>Yazar bu parçada nesnel gerçeklerden hareketle penguenleri okurun zihninde canlandıracak şekilde anlatmış, dolayısıyla açıklayıcı betimleme yapmıştır.</a:t>
            </a:r>
            <a:endParaRPr kumimoji="0" lang="tr-TR" sz="2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Slayt Numarası Yer Tutucusu"/>
          <p:cNvSpPr>
            <a:spLocks noGrp="1"/>
          </p:cNvSpPr>
          <p:nvPr>
            <p:ph type="sldNum" sz="quarter" idx="12"/>
          </p:nvPr>
        </p:nvSpPr>
        <p:spPr/>
        <p:txBody>
          <a:bodyPr/>
          <a:lstStyle/>
          <a:p>
            <a:fld id="{1D88F816-7CAD-4D40-A608-E95E257AEE10}" type="slidenum">
              <a:rPr lang="tr-TR" smtClean="0"/>
              <a:pPr/>
              <a:t>11</a:t>
            </a:fld>
            <a:endParaRPr lang="tr-TR"/>
          </a:p>
        </p:txBody>
      </p:sp>
      <p:sp>
        <p:nvSpPr>
          <p:cNvPr id="7" name="6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8229600" cy="724648"/>
          </a:xfrm>
        </p:spPr>
        <p:txBody>
          <a:bodyPr>
            <a:normAutofit fontScale="90000"/>
          </a:bodyPr>
          <a:lstStyle/>
          <a:p>
            <a:r>
              <a:rPr lang="tr-TR" dirty="0" smtClean="0"/>
              <a:t/>
            </a:r>
            <a:br>
              <a:rPr lang="tr-TR" dirty="0" smtClean="0"/>
            </a:br>
            <a:r>
              <a:rPr lang="tr-TR" dirty="0" smtClean="0"/>
              <a:t>2. İzlenimsel (Sanatsal) Betimleme</a:t>
            </a:r>
            <a:endParaRPr lang="tr-TR" dirty="0"/>
          </a:p>
        </p:txBody>
      </p:sp>
      <p:sp>
        <p:nvSpPr>
          <p:cNvPr id="3" name="2 İçerik Yer Tutucusu"/>
          <p:cNvSpPr>
            <a:spLocks noGrp="1"/>
          </p:cNvSpPr>
          <p:nvPr>
            <p:ph idx="1"/>
          </p:nvPr>
        </p:nvSpPr>
        <p:spPr>
          <a:xfrm>
            <a:off x="457200" y="1071546"/>
            <a:ext cx="8229600" cy="5572164"/>
          </a:xfrm>
        </p:spPr>
        <p:txBody>
          <a:bodyPr/>
          <a:lstStyle/>
          <a:p>
            <a:r>
              <a:rPr lang="tr-TR" dirty="0" smtClean="0"/>
              <a:t>Edebi eserlerde okuru etkilemek, okuyanda güzellik hissi uyandırmak için yapılan betimlemelere izlenimsel (sanatsal) betimleme denir. </a:t>
            </a:r>
          </a:p>
          <a:p>
            <a:r>
              <a:rPr lang="tr-TR" dirty="0" smtClean="0"/>
              <a:t>Bu betimlemede varlıkların nitelikleri, bu niteliklerin duyularımız üzerinde uyandırdığı izlenimler belirtilir.</a:t>
            </a:r>
          </a:p>
          <a:p>
            <a:r>
              <a:rPr lang="tr-TR" dirty="0" smtClean="0"/>
              <a:t>İzlenimsel betimlemede, düşüncelerimize görünürlük kazandırma, anlatımı renklendirme, okuyucunun hayal gücünü kamçılama amaçlanır. </a:t>
            </a:r>
          </a:p>
          <a:p>
            <a:r>
              <a:rPr lang="tr-TR" dirty="0" smtClean="0"/>
              <a:t>İzlenimsel betimlemede özel ayrıntılar üzerinde durulur. Ayrıntılar arasından seçme yapılıp en belirleyicisi öne çıkarılır. Bilgiler duyusal, izlenimsel bir sıra içinde, kişisel yorum yapılarak verilir.</a:t>
            </a:r>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12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43438" y="0"/>
            <a:ext cx="4500562" cy="6643710"/>
          </a:xfrm>
        </p:spPr>
        <p:txBody>
          <a:bodyPr>
            <a:normAutofit/>
          </a:bodyPr>
          <a:lstStyle/>
          <a:p>
            <a:pPr marL="3175" indent="-3175"/>
            <a:r>
              <a:rPr lang="tr-TR" i="1" dirty="0" smtClean="0"/>
              <a:t>Tarla, baştanbaşa insan ve tınazlarla örtülüydü. Sık, yüksek boylu çavdar tarlasının biçilmiş bölümlerinde orakçı kadının sırtı; demet yaparken, parmakları arasında sallanan başaklar; çocuğunun gölgedeki beşiğine eğilen kadın ve peygamber çiçekleriyle örtülü tarlada toplanmış ekin demetleri görünüyordu. Öte yanda, ceketsiz, gömlekli köylüler, kızışmış kuru tarlada toz kaldırarak, araba üstünde ayakta durarak demetleri yerleştiriyorlardı.</a:t>
            </a:r>
            <a:endParaRPr lang="tr-TR" dirty="0" smtClean="0"/>
          </a:p>
          <a:p>
            <a:endParaRPr lang="tr-TR" dirty="0"/>
          </a:p>
        </p:txBody>
      </p:sp>
      <p:pic>
        <p:nvPicPr>
          <p:cNvPr id="4" name="il_fi" descr="http://www.turkishpaintings.com/content/mod_images/painters/works/large/w_1__9_.jpg"/>
          <p:cNvPicPr/>
          <p:nvPr/>
        </p:nvPicPr>
        <p:blipFill>
          <a:blip r:embed="rId2" cstate="print"/>
          <a:srcRect/>
          <a:stretch>
            <a:fillRect/>
          </a:stretch>
        </p:blipFill>
        <p:spPr bwMode="auto">
          <a:xfrm>
            <a:off x="71438" y="71438"/>
            <a:ext cx="4572000" cy="4214818"/>
          </a:xfrm>
          <a:prstGeom prst="rect">
            <a:avLst/>
          </a:prstGeom>
          <a:noFill/>
          <a:ln w="9525">
            <a:noFill/>
            <a:miter lim="800000"/>
            <a:headEnd/>
            <a:tailEnd/>
          </a:ln>
        </p:spPr>
      </p:pic>
      <p:sp>
        <p:nvSpPr>
          <p:cNvPr id="5" name="2 İçerik Yer Tutucusu"/>
          <p:cNvSpPr txBox="1">
            <a:spLocks/>
          </p:cNvSpPr>
          <p:nvPr/>
        </p:nvSpPr>
        <p:spPr>
          <a:xfrm>
            <a:off x="0" y="4500570"/>
            <a:ext cx="4572000" cy="2143140"/>
          </a:xfrm>
          <a:prstGeom prst="rect">
            <a:avLst/>
          </a:prstGeom>
        </p:spPr>
        <p:txBody>
          <a:bodyPr vert="horz">
            <a:normAutofit/>
          </a:bodyPr>
          <a:lstStyle/>
          <a:p>
            <a:pPr marL="3175" marR="0" lvl="0" indent="-3175"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Bu parçada yazar izlenimlerinden ve gözlemlerinden yararlanarak sanatsal (izlenimsel) betimleme yapmıştır.</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5 Slayt Numarası Yer Tutucusu"/>
          <p:cNvSpPr>
            <a:spLocks noGrp="1"/>
          </p:cNvSpPr>
          <p:nvPr>
            <p:ph type="sldNum" sz="quarter" idx="12"/>
          </p:nvPr>
        </p:nvSpPr>
        <p:spPr/>
        <p:txBody>
          <a:bodyPr/>
          <a:lstStyle/>
          <a:p>
            <a:fld id="{1D88F816-7CAD-4D40-A608-E95E257AEE10}" type="slidenum">
              <a:rPr lang="tr-TR" smtClean="0"/>
              <a:pPr/>
              <a:t>13</a:t>
            </a:fld>
            <a:endParaRPr lang="tr-TR"/>
          </a:p>
        </p:txBody>
      </p:sp>
      <p:sp>
        <p:nvSpPr>
          <p:cNvPr id="7" name="6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642942"/>
          </a:xfrm>
        </p:spPr>
        <p:txBody>
          <a:bodyPr>
            <a:normAutofit fontScale="90000"/>
          </a:bodyPr>
          <a:lstStyle/>
          <a:p>
            <a:r>
              <a:rPr lang="tr-TR" dirty="0" smtClean="0"/>
              <a:t/>
            </a:r>
            <a:br>
              <a:rPr lang="tr-TR" dirty="0" smtClean="0"/>
            </a:br>
            <a:r>
              <a:rPr lang="tr-TR" dirty="0" smtClean="0"/>
              <a:t>3. Ruhsal Betimleme</a:t>
            </a:r>
            <a:endParaRPr lang="tr-TR" dirty="0"/>
          </a:p>
        </p:txBody>
      </p:sp>
      <p:sp>
        <p:nvSpPr>
          <p:cNvPr id="3" name="2 İçerik Yer Tutucusu"/>
          <p:cNvSpPr>
            <a:spLocks noGrp="1"/>
          </p:cNvSpPr>
          <p:nvPr>
            <p:ph idx="1"/>
          </p:nvPr>
        </p:nvSpPr>
        <p:spPr>
          <a:xfrm>
            <a:off x="0" y="642918"/>
            <a:ext cx="8929718" cy="2571768"/>
          </a:xfrm>
        </p:spPr>
        <p:txBody>
          <a:bodyPr>
            <a:normAutofit fontScale="92500"/>
          </a:bodyPr>
          <a:lstStyle/>
          <a:p>
            <a:r>
              <a:rPr lang="tr-TR" dirty="0" smtClean="0"/>
              <a:t>Bir kimsenin, bir şeyin yazılı olarak betimlenmesidir. İnsanların duygularını, düşüncelerini, beğenilerini, tutkularını, alışkanlıklarını kusurlarını… tanıtan betimlemedir. Bu betimlemede kişinin iç dünyasından söz edilir. Görsellikten çok, sezginin ağır bastığı bu betimlemeler sadece insanlara özgüdür. Buna “tahlil” de denir</a:t>
            </a:r>
          </a:p>
          <a:p>
            <a:endParaRPr lang="tr-TR" dirty="0"/>
          </a:p>
        </p:txBody>
      </p:sp>
      <p:pic>
        <p:nvPicPr>
          <p:cNvPr id="4" name="il_fi" descr="http://img19.imageshack.us/img19/6066/depresyon1bz8.jpg"/>
          <p:cNvPicPr/>
          <p:nvPr/>
        </p:nvPicPr>
        <p:blipFill>
          <a:blip r:embed="rId2" cstate="print"/>
          <a:srcRect/>
          <a:stretch>
            <a:fillRect/>
          </a:stretch>
        </p:blipFill>
        <p:spPr bwMode="auto">
          <a:xfrm>
            <a:off x="71438" y="3143248"/>
            <a:ext cx="2857488" cy="3643314"/>
          </a:xfrm>
          <a:prstGeom prst="rect">
            <a:avLst/>
          </a:prstGeom>
          <a:noFill/>
          <a:ln w="9525">
            <a:noFill/>
            <a:miter lim="800000"/>
            <a:headEnd/>
            <a:tailEnd/>
          </a:ln>
        </p:spPr>
      </p:pic>
      <p:sp>
        <p:nvSpPr>
          <p:cNvPr id="24577" name="Rectangle 1"/>
          <p:cNvSpPr>
            <a:spLocks noChangeArrowheads="1"/>
          </p:cNvSpPr>
          <p:nvPr/>
        </p:nvSpPr>
        <p:spPr bwMode="auto">
          <a:xfrm>
            <a:off x="3143240" y="3214686"/>
            <a:ext cx="5500726"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600" b="0" i="1" u="none" strike="noStrike" cap="none" normalizeH="0" baseline="0" dirty="0" smtClean="0">
                <a:ln>
                  <a:noFill/>
                </a:ln>
                <a:solidFill>
                  <a:srgbClr val="4F6228"/>
                </a:solidFill>
                <a:effectLst/>
                <a:latin typeface="Calibri" pitchFamily="34" charset="0"/>
                <a:ea typeface="Times New Roman" pitchFamily="18" charset="0"/>
                <a:cs typeface="Times New Roman" pitchFamily="18" charset="0"/>
              </a:rPr>
              <a:t>Büyükannemin odasında öfkeli, kıpkırmızı yüzünden siniri bozuk olduğu anlaşılan bir oda hizmetçisi vardı. Sinirinden olsa gerek başını, gözünü oynatıp duruyor, sıkıntısını ve öfkesini yüzünde belli ediyordu. Bir an önce işini bitirip odadan çıkmak ister gibi bir hâli vardı.</a:t>
            </a:r>
            <a:endParaRPr kumimoji="0" lang="tr-TR" sz="26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Slayt Numarası Yer Tutucusu"/>
          <p:cNvSpPr>
            <a:spLocks noGrp="1"/>
          </p:cNvSpPr>
          <p:nvPr>
            <p:ph type="sldNum" sz="quarter" idx="12"/>
          </p:nvPr>
        </p:nvSpPr>
        <p:spPr/>
        <p:txBody>
          <a:bodyPr/>
          <a:lstStyle/>
          <a:p>
            <a:fld id="{1D88F816-7CAD-4D40-A608-E95E257AEE10}" type="slidenum">
              <a:rPr lang="tr-TR" smtClean="0"/>
              <a:pPr/>
              <a:t>14</a:t>
            </a:fld>
            <a:endParaRPr lang="tr-TR"/>
          </a:p>
        </p:txBody>
      </p:sp>
      <p:sp>
        <p:nvSpPr>
          <p:cNvPr id="7" name="6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785818"/>
          </a:xfrm>
        </p:spPr>
        <p:txBody>
          <a:bodyPr>
            <a:normAutofit fontScale="90000"/>
          </a:bodyPr>
          <a:lstStyle/>
          <a:p>
            <a:r>
              <a:rPr lang="tr-TR" dirty="0" smtClean="0"/>
              <a:t/>
            </a:r>
            <a:br>
              <a:rPr lang="tr-TR" dirty="0" smtClean="0"/>
            </a:br>
            <a:r>
              <a:rPr lang="tr-TR" dirty="0" smtClean="0"/>
              <a:t>4. Fiziksel Betimleme</a:t>
            </a:r>
            <a:endParaRPr lang="tr-TR" dirty="0"/>
          </a:p>
        </p:txBody>
      </p:sp>
      <p:sp>
        <p:nvSpPr>
          <p:cNvPr id="3" name="2 İçerik Yer Tutucusu"/>
          <p:cNvSpPr>
            <a:spLocks noGrp="1"/>
          </p:cNvSpPr>
          <p:nvPr>
            <p:ph idx="1"/>
          </p:nvPr>
        </p:nvSpPr>
        <p:spPr>
          <a:xfrm>
            <a:off x="214282" y="857232"/>
            <a:ext cx="8472518" cy="3357586"/>
          </a:xfrm>
        </p:spPr>
        <p:txBody>
          <a:bodyPr>
            <a:normAutofit lnSpcReduction="10000"/>
          </a:bodyPr>
          <a:lstStyle/>
          <a:p>
            <a:r>
              <a:rPr lang="tr-TR" dirty="0" smtClean="0"/>
              <a:t>Kişinin; boyu, ağırlığı, göz rengi, saçları, vücut yapısı, konuşma biçimiyle anlatıldığı betimlemedir. Fiziksel betimlemede kişinin belirgin, çarpıcı özellikleri kalın çizgilerle gözlemden yararlanılarak anlatılır. Burada amaç, fiziksel betimlemesi yapılan kişiyi sözcüklerle âdeta resim çizerek okurun gözünde canlandırmaktadır. Bu tür betimlemede yazar nesnel olabileceği gibi gözlemlerine duygularını da katabilir. Bu betimlemelere aynı zamanda “portre” de denir.</a:t>
            </a:r>
          </a:p>
          <a:p>
            <a:endParaRPr lang="tr-TR" dirty="0"/>
          </a:p>
        </p:txBody>
      </p:sp>
      <p:pic>
        <p:nvPicPr>
          <p:cNvPr id="4" name="3 Resim" descr="fgfgf.jpg"/>
          <p:cNvPicPr>
            <a:picLocks noChangeAspect="1"/>
          </p:cNvPicPr>
          <p:nvPr/>
        </p:nvPicPr>
        <p:blipFill>
          <a:blip r:embed="rId2"/>
          <a:stretch>
            <a:fillRect/>
          </a:stretch>
        </p:blipFill>
        <p:spPr>
          <a:xfrm>
            <a:off x="500034" y="4357694"/>
            <a:ext cx="2464611" cy="1643074"/>
          </a:xfrm>
          <a:prstGeom prst="rect">
            <a:avLst/>
          </a:prstGeom>
        </p:spPr>
      </p:pic>
      <p:sp>
        <p:nvSpPr>
          <p:cNvPr id="27649" name="Rectangle 1"/>
          <p:cNvSpPr>
            <a:spLocks noChangeArrowheads="1"/>
          </p:cNvSpPr>
          <p:nvPr/>
        </p:nvSpPr>
        <p:spPr bwMode="auto">
          <a:xfrm>
            <a:off x="3357554" y="4180344"/>
            <a:ext cx="578644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0" i="1" u="none" strike="noStrike" cap="none" normalizeH="0" baseline="0" dirty="0" smtClean="0">
                <a:ln>
                  <a:noFill/>
                </a:ln>
                <a:solidFill>
                  <a:srgbClr val="4F6228"/>
                </a:solidFill>
                <a:effectLst/>
                <a:latin typeface="Calibri" pitchFamily="34" charset="0"/>
                <a:ea typeface="Times New Roman" pitchFamily="18" charset="0"/>
                <a:cs typeface="Times New Roman" pitchFamily="18" charset="0"/>
              </a:rPr>
              <a:t>İki küçük kız dar bir sokakta buluşmuşlardı. Kızlardan biri çok küçüktü, diğeri ise azıcık ondan büyükçe. Anneleri her ikisine de yeni elbiseler giydirmişti. Küçük olan mavi bir elbise giyiyordu, öbürü ise sarı basmadan bir elbise. Her ikisinin de başında kırmızı eşarp vardı.</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Slayt Numarası Yer Tutucusu"/>
          <p:cNvSpPr>
            <a:spLocks noGrp="1"/>
          </p:cNvSpPr>
          <p:nvPr>
            <p:ph type="sldNum" sz="quarter" idx="12"/>
          </p:nvPr>
        </p:nvSpPr>
        <p:spPr/>
        <p:txBody>
          <a:bodyPr/>
          <a:lstStyle/>
          <a:p>
            <a:fld id="{1D88F816-7CAD-4D40-A608-E95E257AEE10}" type="slidenum">
              <a:rPr lang="tr-TR" smtClean="0"/>
              <a:pPr/>
              <a:t>15</a:t>
            </a:fld>
            <a:endParaRPr lang="tr-TR"/>
          </a:p>
        </p:txBody>
      </p:sp>
      <p:sp>
        <p:nvSpPr>
          <p:cNvPr id="7" name="6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581772"/>
          </a:xfrm>
        </p:spPr>
        <p:txBody>
          <a:bodyPr>
            <a:normAutofit fontScale="90000"/>
          </a:bodyPr>
          <a:lstStyle/>
          <a:p>
            <a:r>
              <a:rPr lang="tr-TR" dirty="0" smtClean="0"/>
              <a:t>5.Simgesel betimleme</a:t>
            </a:r>
            <a:endParaRPr lang="tr-TR" dirty="0"/>
          </a:p>
        </p:txBody>
      </p:sp>
      <p:sp>
        <p:nvSpPr>
          <p:cNvPr id="3" name="2 İçerik Yer Tutucusu"/>
          <p:cNvSpPr>
            <a:spLocks noGrp="1"/>
          </p:cNvSpPr>
          <p:nvPr>
            <p:ph idx="1"/>
          </p:nvPr>
        </p:nvSpPr>
        <p:spPr>
          <a:xfrm>
            <a:off x="214282" y="857232"/>
            <a:ext cx="4071966" cy="5500726"/>
          </a:xfrm>
        </p:spPr>
        <p:txBody>
          <a:bodyPr>
            <a:normAutofit lnSpcReduction="10000"/>
          </a:bodyPr>
          <a:lstStyle/>
          <a:p>
            <a:r>
              <a:rPr lang="tr-TR" dirty="0" smtClean="0"/>
              <a:t>Bu betimlemelerde okuyucunun betimlenen varlıkla ilgili anlatılanları anlaması için metni yorumlaması gerekir. Simgesel betimlemelere anlatma esasına bağlı metinlerde kahramanların çeşitli olay, kişi ve nesnelerin ilgili duygu ve düşünceleri, kahramanların ruh halleri ve mizaçları anlatılırken başvurulur.</a:t>
            </a:r>
            <a:endParaRPr lang="tr-TR" dirty="0"/>
          </a:p>
        </p:txBody>
      </p:sp>
      <p:sp>
        <p:nvSpPr>
          <p:cNvPr id="4" name="2 İçerik Yer Tutucusu"/>
          <p:cNvSpPr txBox="1">
            <a:spLocks/>
          </p:cNvSpPr>
          <p:nvPr/>
        </p:nvSpPr>
        <p:spPr>
          <a:xfrm>
            <a:off x="4214810" y="857232"/>
            <a:ext cx="4714908" cy="5786478"/>
          </a:xfrm>
          <a:prstGeom prst="rect">
            <a:avLst/>
          </a:prstGeom>
        </p:spPr>
        <p:txBody>
          <a:bodyPr vert="horz">
            <a:normAutofit fontScale="77500" lnSpcReduction="20000"/>
          </a:bodyPr>
          <a:lstStyle/>
          <a:p>
            <a:r>
              <a:rPr lang="tr-TR" sz="2800" i="1" dirty="0"/>
              <a:t>AT</a:t>
            </a:r>
            <a:endParaRPr lang="tr-TR" sz="2800" dirty="0"/>
          </a:p>
          <a:p>
            <a:r>
              <a:rPr lang="tr-TR" sz="2800" i="1" dirty="0"/>
              <a:t>Bin gemle bağlanan yağız at şaha kalkıyor</a:t>
            </a:r>
            <a:endParaRPr lang="tr-TR" sz="2800" dirty="0"/>
          </a:p>
          <a:p>
            <a:r>
              <a:rPr lang="tr-TR" sz="2800" i="1" dirty="0"/>
              <a:t>Gittikçe yükselen başı Allah’a kalkıyor</a:t>
            </a:r>
            <a:endParaRPr lang="tr-TR" sz="2800" dirty="0"/>
          </a:p>
          <a:p>
            <a:r>
              <a:rPr lang="tr-TR" sz="2800" i="1" dirty="0"/>
              <a:t>Son macerayı dinlememiş varsa anlatın;</a:t>
            </a:r>
            <a:endParaRPr lang="tr-TR" sz="2800" dirty="0"/>
          </a:p>
          <a:p>
            <a:r>
              <a:rPr lang="tr-TR" sz="2800" i="1" dirty="0"/>
              <a:t>Ram etmek isteyenler o mağrur, asil atın</a:t>
            </a:r>
            <a:endParaRPr lang="tr-TR" sz="2800" dirty="0"/>
          </a:p>
          <a:p>
            <a:r>
              <a:rPr lang="tr-TR" sz="2800" i="1" dirty="0"/>
              <a:t>Beyhudedir, her uzvuna bir halka bulsa da;</a:t>
            </a:r>
            <a:endParaRPr lang="tr-TR" sz="2800" dirty="0"/>
          </a:p>
          <a:p>
            <a:r>
              <a:rPr lang="tr-TR" sz="2800" i="1" dirty="0"/>
              <a:t>Boştur, köpüklü ağzına gemler vurulsa da…</a:t>
            </a:r>
            <a:endParaRPr lang="tr-TR" sz="2800" dirty="0"/>
          </a:p>
          <a:p>
            <a:r>
              <a:rPr lang="tr-TR" sz="2800" i="1" dirty="0"/>
              <a:t>Coştukça böyle sel gibi bağrında hisleri</a:t>
            </a:r>
            <a:endParaRPr lang="tr-TR" sz="2800" dirty="0"/>
          </a:p>
          <a:p>
            <a:r>
              <a:rPr lang="tr-TR" sz="2800" i="1" dirty="0"/>
              <a:t>Bir gün başında kalmayacaktır seyisleri!</a:t>
            </a:r>
            <a:endParaRPr lang="tr-TR" sz="2800" dirty="0"/>
          </a:p>
          <a:p>
            <a:r>
              <a:rPr lang="tr-TR" sz="2800" i="1" dirty="0"/>
              <a:t>Son şanlı macerasını tarihe anlatın:</a:t>
            </a:r>
            <a:endParaRPr lang="tr-TR" sz="2800" dirty="0"/>
          </a:p>
          <a:p>
            <a:r>
              <a:rPr lang="tr-TR" sz="2800" i="1" dirty="0"/>
              <a:t>Zincir içinde bağlı duran kahraman atın</a:t>
            </a:r>
            <a:endParaRPr lang="tr-TR" sz="2800" dirty="0"/>
          </a:p>
        </p:txBody>
      </p:sp>
      <p:sp>
        <p:nvSpPr>
          <p:cNvPr id="5" name="4 Slayt Numarası Yer Tutucusu"/>
          <p:cNvSpPr>
            <a:spLocks noGrp="1"/>
          </p:cNvSpPr>
          <p:nvPr>
            <p:ph type="sldNum" sz="quarter" idx="12"/>
          </p:nvPr>
        </p:nvSpPr>
        <p:spPr/>
        <p:txBody>
          <a:bodyPr/>
          <a:lstStyle/>
          <a:p>
            <a:fld id="{1D88F816-7CAD-4D40-A608-E95E257AEE10}" type="slidenum">
              <a:rPr lang="tr-TR" smtClean="0"/>
              <a:pPr/>
              <a:t>16</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428604"/>
            <a:ext cx="8229600" cy="571504"/>
          </a:xfrm>
        </p:spPr>
        <p:txBody>
          <a:bodyPr>
            <a:noAutofit/>
          </a:bodyPr>
          <a:lstStyle/>
          <a:p>
            <a:r>
              <a:rPr lang="tr-TR" sz="3500" dirty="0" smtClean="0"/>
              <a:t>Betimlemelerde duyulardan yararlanma</a:t>
            </a:r>
            <a:endParaRPr lang="tr-TR" sz="3500" dirty="0"/>
          </a:p>
        </p:txBody>
      </p:sp>
      <p:sp>
        <p:nvSpPr>
          <p:cNvPr id="3" name="2 İçerik Yer Tutucusu"/>
          <p:cNvSpPr>
            <a:spLocks noGrp="1"/>
          </p:cNvSpPr>
          <p:nvPr>
            <p:ph idx="1"/>
          </p:nvPr>
        </p:nvSpPr>
        <p:spPr>
          <a:xfrm>
            <a:off x="214282" y="1071546"/>
            <a:ext cx="3714776" cy="5253054"/>
          </a:xfrm>
        </p:spPr>
        <p:txBody>
          <a:bodyPr>
            <a:normAutofit fontScale="92500"/>
          </a:bodyPr>
          <a:lstStyle/>
          <a:p>
            <a:r>
              <a:rPr lang="tr-TR" dirty="0" smtClean="0"/>
              <a:t>Betimleyici anlatım, temelde duyulara dayanır. Betimlemede betimlenen varlık ya da nesnenin durumuna göre bir ya da daha çok duyuyla ilgili ayrıntıdan yararlanılır. Bir betimlemede görme, işitme, dokunma, tatma ve koklama gibi farklı duyularla algılanan ayrıntılar yer alabilir.</a:t>
            </a:r>
          </a:p>
          <a:p>
            <a:endParaRPr lang="tr-TR" dirty="0"/>
          </a:p>
        </p:txBody>
      </p:sp>
      <p:sp>
        <p:nvSpPr>
          <p:cNvPr id="4" name="2 İçerik Yer Tutucusu"/>
          <p:cNvSpPr txBox="1">
            <a:spLocks/>
          </p:cNvSpPr>
          <p:nvPr/>
        </p:nvSpPr>
        <p:spPr>
          <a:xfrm>
            <a:off x="4286248" y="1142984"/>
            <a:ext cx="4143404" cy="5253054"/>
          </a:xfrm>
          <a:prstGeom prst="rect">
            <a:avLst/>
          </a:prstGeom>
        </p:spPr>
        <p:txBody>
          <a:bodyPr vert="horz">
            <a:normAutofit lnSpcReduction="10000"/>
          </a:bodyPr>
          <a:lstStyle/>
          <a:p>
            <a:r>
              <a:rPr lang="tr-TR" sz="2800" i="1" dirty="0"/>
              <a:t>Boğaziçi’nin Anadolu yakasındaki tenha, bayır ve yarı karanlık köylerin birinde hırçın bir kış akşamıydı. Tarladan köye yürüyerek geliyorduk. Yağmur iri taneler halinde yağıyordu. Rüzgâr uğultuyla esiyor, bizi üşütüyordu. Eserken yağmur, tanelerini etrafa saçıyor, bizi ve her tarafı öyle sırılsıklam ediyordu.</a:t>
            </a:r>
            <a:endParaRPr lang="tr-TR" sz="2800" dirty="0"/>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4 Slayt Numarası Yer Tutucusu"/>
          <p:cNvSpPr>
            <a:spLocks noGrp="1"/>
          </p:cNvSpPr>
          <p:nvPr>
            <p:ph type="sldNum" sz="quarter" idx="12"/>
          </p:nvPr>
        </p:nvSpPr>
        <p:spPr/>
        <p:txBody>
          <a:bodyPr/>
          <a:lstStyle/>
          <a:p>
            <a:fld id="{1D88F816-7CAD-4D40-A608-E95E257AEE10}" type="slidenum">
              <a:rPr lang="tr-TR" smtClean="0"/>
              <a:pPr/>
              <a:t>17</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soru</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Aşağıdaki cümlelerin hangisinde betimleme yoktur?</a:t>
            </a:r>
            <a:br>
              <a:rPr lang="tr-TR" dirty="0" smtClean="0"/>
            </a:br>
            <a:r>
              <a:rPr lang="tr-TR" dirty="0" smtClean="0"/>
              <a:t/>
            </a:r>
            <a:br>
              <a:rPr lang="tr-TR" dirty="0" smtClean="0"/>
            </a:br>
            <a:r>
              <a:rPr lang="tr-TR" dirty="0" smtClean="0"/>
              <a:t>A)Söylenenleri hiç duymuyormuşçasına dalgın,düşünceli bir tavırla işini yapmayı sürdürdü.</a:t>
            </a:r>
            <a:br>
              <a:rPr lang="tr-TR" dirty="0" smtClean="0"/>
            </a:br>
            <a:r>
              <a:rPr lang="tr-TR" dirty="0" smtClean="0"/>
              <a:t/>
            </a:r>
            <a:br>
              <a:rPr lang="tr-TR" dirty="0" smtClean="0"/>
            </a:br>
            <a:r>
              <a:rPr lang="tr-TR" dirty="0" smtClean="0"/>
              <a:t>B)Artık bahar geldi derken birdenbire hava bozmuş;damlar, sokaklar, kırlar, karla örtülmüştü.</a:t>
            </a:r>
            <a:br>
              <a:rPr lang="tr-TR" dirty="0" smtClean="0"/>
            </a:br>
            <a:r>
              <a:rPr lang="tr-TR" dirty="0" smtClean="0"/>
              <a:t/>
            </a:r>
            <a:br>
              <a:rPr lang="tr-TR" dirty="0" smtClean="0"/>
            </a:br>
            <a:r>
              <a:rPr lang="tr-TR" dirty="0" smtClean="0"/>
              <a:t>C)Az konuşan, doğruyu söyleyen, söylediğini tartan bir insandı.</a:t>
            </a:r>
            <a:br>
              <a:rPr lang="tr-TR" dirty="0" smtClean="0"/>
            </a:br>
            <a:r>
              <a:rPr lang="tr-TR" dirty="0" smtClean="0"/>
              <a:t/>
            </a:r>
            <a:br>
              <a:rPr lang="tr-TR" dirty="0" smtClean="0"/>
            </a:br>
            <a:r>
              <a:rPr lang="tr-TR" dirty="0" smtClean="0"/>
              <a:t>D)İçli, çok duygulu bir adamdı, konuşurken hem ağlar hem ağlatırdı.</a:t>
            </a:r>
            <a:br>
              <a:rPr lang="tr-TR" dirty="0" smtClean="0"/>
            </a:br>
            <a:r>
              <a:rPr lang="tr-TR" dirty="0" smtClean="0"/>
              <a:t/>
            </a:r>
            <a:br>
              <a:rPr lang="tr-TR" dirty="0" smtClean="0"/>
            </a:br>
            <a:r>
              <a:rPr lang="tr-TR" dirty="0" smtClean="0"/>
              <a:t>E)Benim gibi babamın da dedemin de çocukluk ve ilk gençlik günleri bu konakta geçmişti.(1993/ÖYS)</a:t>
            </a:r>
            <a:br>
              <a:rPr lang="tr-TR" dirty="0" smtClean="0"/>
            </a:br>
            <a:r>
              <a:rPr lang="tr-TR" dirty="0" smtClean="0"/>
              <a:t/>
            </a:r>
            <a:br>
              <a:rPr lang="tr-TR" dirty="0" smtClean="0"/>
            </a:br>
            <a:endParaRPr lang="tr-TR" dirty="0" smtClean="0"/>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18</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a:t>
            </a:r>
            <a:endParaRPr lang="tr-TR" dirty="0"/>
          </a:p>
        </p:txBody>
      </p:sp>
      <p:sp>
        <p:nvSpPr>
          <p:cNvPr id="3" name="2 İçerik Yer Tutucusu"/>
          <p:cNvSpPr>
            <a:spLocks noGrp="1"/>
          </p:cNvSpPr>
          <p:nvPr>
            <p:ph idx="1"/>
          </p:nvPr>
        </p:nvSpPr>
        <p:spPr/>
        <p:txBody>
          <a:bodyPr>
            <a:normAutofit lnSpcReduction="10000"/>
          </a:bodyPr>
          <a:lstStyle/>
          <a:p>
            <a:r>
              <a:rPr lang="tr-TR" dirty="0" smtClean="0"/>
              <a:t/>
            </a:r>
            <a:br>
              <a:rPr lang="tr-TR" dirty="0" smtClean="0"/>
            </a:br>
            <a:r>
              <a:rPr lang="tr-TR" dirty="0" smtClean="0"/>
              <a:t/>
            </a:r>
            <a:br>
              <a:rPr lang="tr-TR" dirty="0" smtClean="0"/>
            </a:br>
            <a:r>
              <a:rPr lang="tr-TR" dirty="0" smtClean="0"/>
              <a:t>B seçeneğindeki cümlede dış dünya betimlenmiştir. A, C ve </a:t>
            </a:r>
            <a:r>
              <a:rPr lang="tr-TR" dirty="0" err="1" smtClean="0"/>
              <a:t>D'deki</a:t>
            </a:r>
            <a:r>
              <a:rPr lang="tr-TR" dirty="0" smtClean="0"/>
              <a:t> cümleler kişi betimlemesi (portre) ile ilgilidir. C ve D seçeneklerindeki cümleler özellikle ruhsal portre ile ilgilidir. Bu seçeneklerde yer alan ayrıntılar görsel değildir. </a:t>
            </a:r>
            <a:r>
              <a:rPr lang="tr-TR" dirty="0" err="1" smtClean="0"/>
              <a:t>A'da</a:t>
            </a:r>
            <a:r>
              <a:rPr lang="tr-TR" dirty="0" smtClean="0"/>
              <a:t> görsellik vardır; dalgın ve düşünceli olması görerek fark edilir. E seçeneğindeki cümlede betimleme yoktur. Betimleme olması için sözü edilen kişilerin ya da konağın niteliklerinin sıra­lanması gerekir.(Cevap E)</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19</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01.png"/>
          <p:cNvPicPr>
            <a:picLocks noGrp="1" noChangeAspect="1"/>
          </p:cNvPicPr>
          <p:nvPr>
            <p:ph idx="1"/>
          </p:nvPr>
        </p:nvPicPr>
        <p:blipFill>
          <a:blip r:embed="rId2"/>
          <a:stretch>
            <a:fillRect/>
          </a:stretch>
        </p:blipFill>
        <p:spPr>
          <a:xfrm>
            <a:off x="928662" y="857232"/>
            <a:ext cx="7288956" cy="4929222"/>
          </a:xfrm>
        </p:spPr>
      </p:pic>
      <p:sp>
        <p:nvSpPr>
          <p:cNvPr id="7" name="6 Slayt Numarası Yer Tutucusu"/>
          <p:cNvSpPr>
            <a:spLocks noGrp="1"/>
          </p:cNvSpPr>
          <p:nvPr>
            <p:ph type="sldNum" sz="quarter" idx="12"/>
          </p:nvPr>
        </p:nvSpPr>
        <p:spPr/>
        <p:txBody>
          <a:bodyPr/>
          <a:lstStyle/>
          <a:p>
            <a:fld id="{1D88F816-7CAD-4D40-A608-E95E257AEE10}" type="slidenum">
              <a:rPr lang="tr-TR" smtClean="0"/>
              <a:pPr/>
              <a:t>2</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00042"/>
            <a:ext cx="8229600" cy="857256"/>
          </a:xfrm>
        </p:spPr>
        <p:txBody>
          <a:bodyPr/>
          <a:lstStyle/>
          <a:p>
            <a:r>
              <a:rPr lang="tr-TR" dirty="0" smtClean="0"/>
              <a:t>soru</a:t>
            </a:r>
            <a:endParaRPr lang="tr-TR" dirty="0"/>
          </a:p>
        </p:txBody>
      </p:sp>
      <p:sp>
        <p:nvSpPr>
          <p:cNvPr id="3" name="2 İçerik Yer Tutucusu"/>
          <p:cNvSpPr>
            <a:spLocks noGrp="1"/>
          </p:cNvSpPr>
          <p:nvPr>
            <p:ph idx="1"/>
          </p:nvPr>
        </p:nvSpPr>
        <p:spPr>
          <a:xfrm>
            <a:off x="457200" y="1428736"/>
            <a:ext cx="8472518" cy="4895864"/>
          </a:xfrm>
        </p:spPr>
        <p:txBody>
          <a:bodyPr/>
          <a:lstStyle/>
          <a:p>
            <a:r>
              <a:rPr lang="tr-TR" dirty="0" smtClean="0"/>
              <a:t>Kenar mahalleler... Birbirine geçmiş, yaslanmış tahta evler... Kiminin kaplamaları biraz daha kararmış, kiminin balkonu biraz daha öne eğilmiş, kimi biraz daha çömelmiştir. Hepsi hastadır; onları seviyorum; çünkü onlarda kendimi buluyorum.</a:t>
            </a:r>
            <a:br>
              <a:rPr lang="tr-TR" dirty="0" smtClean="0"/>
            </a:br>
            <a:r>
              <a:rPr lang="tr-TR" dirty="0" smtClean="0"/>
              <a:t/>
            </a:r>
            <a:br>
              <a:rPr lang="tr-TR" dirty="0" smtClean="0"/>
            </a:br>
            <a:r>
              <a:rPr lang="tr-TR" b="1" dirty="0" smtClean="0"/>
              <a:t>Bu parçanın anlatım biçimi, aşağıdakilerden hangisine bir örnektir?</a:t>
            </a:r>
            <a:r>
              <a:rPr lang="tr-TR" dirty="0" smtClean="0"/>
              <a:t/>
            </a:r>
            <a:br>
              <a:rPr lang="tr-TR" dirty="0" smtClean="0"/>
            </a:br>
            <a:r>
              <a:rPr lang="tr-TR" dirty="0" smtClean="0"/>
              <a:t> A) Betimleme (tasvir) B) Tartışma C) Açıklama               D) Öyküleme (hikâye etme)</a:t>
            </a:r>
            <a:br>
              <a:rPr lang="tr-TR" dirty="0" smtClean="0"/>
            </a:br>
            <a:r>
              <a:rPr lang="tr-TR" dirty="0" smtClean="0"/>
              <a:t>E) Örnekleme(1987/ÖYS)</a:t>
            </a:r>
            <a:br>
              <a:rPr lang="tr-TR" dirty="0" smtClean="0"/>
            </a:b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20</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a:t>
            </a:r>
            <a:endParaRPr lang="tr-TR" dirty="0"/>
          </a:p>
        </p:txBody>
      </p:sp>
      <p:sp>
        <p:nvSpPr>
          <p:cNvPr id="3" name="2 İçerik Yer Tutucusu"/>
          <p:cNvSpPr>
            <a:spLocks noGrp="1"/>
          </p:cNvSpPr>
          <p:nvPr>
            <p:ph idx="1"/>
          </p:nvPr>
        </p:nvSpPr>
        <p:spPr/>
        <p:txBody>
          <a:bodyPr/>
          <a:lstStyle/>
          <a:p>
            <a:r>
              <a:rPr lang="tr-TR" dirty="0" smtClean="0"/>
              <a:t>Yazar bu kısa parçada kendisine yakın bulduğu kenar semtlerin evlerini tasvir ediyor. Evler için "çömelmiş" demesi, evlerin hasta olduğunu söylemesi duyguların etkisiyle söylenen ayrıntılardır. Kısacası bu kısa paragraf güzel bir öznel (izlenimsel) betimleme örneğidir.(Cevap A)</a:t>
            </a:r>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21</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soru</a:t>
            </a:r>
            <a:endParaRPr lang="tr-TR" dirty="0"/>
          </a:p>
        </p:txBody>
      </p:sp>
      <p:sp>
        <p:nvSpPr>
          <p:cNvPr id="3" name="2 İçerik Yer Tutucusu"/>
          <p:cNvSpPr>
            <a:spLocks noGrp="1"/>
          </p:cNvSpPr>
          <p:nvPr>
            <p:ph idx="1"/>
          </p:nvPr>
        </p:nvSpPr>
        <p:spPr/>
        <p:txBody>
          <a:bodyPr>
            <a:normAutofit lnSpcReduction="10000"/>
          </a:bodyPr>
          <a:lstStyle/>
          <a:p>
            <a:r>
              <a:rPr lang="tr-TR" dirty="0" smtClean="0"/>
              <a:t>"Bu küçük yerleşim merkezindeki tüm caddeler, merkezinde hükümet konağının bulunduğu meydana çıkıyordu. Hükümet konağı en azından yüz yıllık bir taş yapı idi. Onun tam karşısında, hükümet konağına göre çok yeni sayılabilecek belediye binası yer alıyordu. Belediye binası ile Şehir Parkı birbirine bitişikti. Parkın içinde, yaz - kış yeşilliğini koruyan elliye yakın büyük çam ağacı vardı. İlçedeki iki bankanın reklam amaçlı koyduğu banklar bu ağaçların altında duruyordu..."</a:t>
            </a:r>
            <a:br>
              <a:rPr lang="tr-TR" dirty="0" smtClean="0"/>
            </a:br>
            <a:r>
              <a:rPr lang="tr-TR" dirty="0" smtClean="0"/>
              <a:t>Bu paragrafta hangi betimleme türü kullanılmıştır?</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a:t>
            </a:r>
            <a:endParaRPr lang="tr-TR" dirty="0"/>
          </a:p>
        </p:txBody>
      </p:sp>
      <p:sp>
        <p:nvSpPr>
          <p:cNvPr id="3" name="2 İçerik Yer Tutucusu"/>
          <p:cNvSpPr>
            <a:spLocks noGrp="1"/>
          </p:cNvSpPr>
          <p:nvPr>
            <p:ph idx="1"/>
          </p:nvPr>
        </p:nvSpPr>
        <p:spPr/>
        <p:txBody>
          <a:bodyPr/>
          <a:lstStyle/>
          <a:p>
            <a:r>
              <a:rPr lang="tr-TR" dirty="0" smtClean="0"/>
              <a:t>Bu parçada öznel olarak nitelendirilecek hiçbir ayrıntı yok. Anlatımda kesin, objektif bilgilere yer verilmiş. Anlatılanların kişiye göre değişen bir yanı yok.</a:t>
            </a:r>
            <a:br>
              <a:rPr lang="tr-TR" dirty="0" smtClean="0"/>
            </a:br>
            <a:r>
              <a:rPr lang="tr-TR" dirty="0" smtClean="0"/>
              <a:t>Açıklayıcı betimleme</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23</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soru</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t>“</a:t>
            </a:r>
            <a:r>
              <a:rPr lang="tr-TR" dirty="0" err="1" smtClean="0"/>
              <a:t>Milly</a:t>
            </a:r>
            <a:r>
              <a:rPr lang="tr-TR" dirty="0" smtClean="0"/>
              <a:t> </a:t>
            </a:r>
            <a:r>
              <a:rPr lang="tr-TR" dirty="0" err="1" smtClean="0"/>
              <a:t>Buck</a:t>
            </a:r>
            <a:r>
              <a:rPr lang="tr-TR" dirty="0" smtClean="0"/>
              <a:t> şafak sökerken barakadan çıktı. Sundurmada durarak biran gökyüzüne baktı. Şişman, çarpık bacaklı, uçları aşağı doğru kıvrık bıyıklı, avuçları nasır bağlamış dört köşe elleri olan bir adamdı. Su rengindeki gözlerinde düşünceli bir ifade vardı. Şapkasının altından fırlayan saçları dik dik ve dağınıktı. Bir yandan sundurmada duruyor, bir yandan da gömleğinin eteğini pantolonunun içine sokmaya çalışıyordu. Kemerini çözdü. Tekrar bağladı. Aradan geçen yıllar zarfında </a:t>
            </a:r>
            <a:r>
              <a:rPr lang="tr-TR" dirty="0" err="1" smtClean="0"/>
              <a:t>Billy’nin</a:t>
            </a:r>
            <a:r>
              <a:rPr lang="tr-TR" dirty="0" smtClean="0"/>
              <a:t> göbeğinin ne derece fark ettiğini kemerindeki yıpranmış deliklerden anlamak mümkündü. Havayı iyice kontrol ettikten sonra birini işaret parmağıyla kapatıp kuvvetle sümkürerek burun deliklerini sırayla temizledi. Sonra ellerini ovuşturarak ahıra doğru ilerledi.” </a:t>
            </a:r>
            <a:br>
              <a:rPr lang="tr-TR" dirty="0" smtClean="0"/>
            </a:br>
            <a:r>
              <a:rPr lang="tr-TR" dirty="0" smtClean="0"/>
              <a:t>Bu paragrafta hangi betimleme türü kullanılmıştır?</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24</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a:t>
            </a:r>
            <a:endParaRPr lang="tr-TR" dirty="0"/>
          </a:p>
        </p:txBody>
      </p:sp>
      <p:sp>
        <p:nvSpPr>
          <p:cNvPr id="3" name="2 İçerik Yer Tutucusu"/>
          <p:cNvSpPr>
            <a:spLocks noGrp="1"/>
          </p:cNvSpPr>
          <p:nvPr>
            <p:ph idx="1"/>
          </p:nvPr>
        </p:nvSpPr>
        <p:spPr/>
        <p:txBody>
          <a:bodyPr/>
          <a:lstStyle/>
          <a:p>
            <a:r>
              <a:rPr lang="tr-TR" dirty="0" smtClean="0"/>
              <a:t>Fiziki betimleme</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357166"/>
            <a:ext cx="8229600" cy="857256"/>
          </a:xfrm>
        </p:spPr>
        <p:txBody>
          <a:bodyPr/>
          <a:lstStyle/>
          <a:p>
            <a:r>
              <a:rPr lang="tr-TR" dirty="0" smtClean="0"/>
              <a:t>soru</a:t>
            </a:r>
            <a:endParaRPr lang="tr-TR" dirty="0"/>
          </a:p>
        </p:txBody>
      </p:sp>
      <p:sp>
        <p:nvSpPr>
          <p:cNvPr id="3" name="2 İçerik Yer Tutucusu"/>
          <p:cNvSpPr>
            <a:spLocks noGrp="1"/>
          </p:cNvSpPr>
          <p:nvPr>
            <p:ph idx="1"/>
          </p:nvPr>
        </p:nvSpPr>
        <p:spPr>
          <a:xfrm>
            <a:off x="285720" y="1142984"/>
            <a:ext cx="8643998" cy="5181616"/>
          </a:xfrm>
        </p:spPr>
        <p:txBody>
          <a:bodyPr>
            <a:normAutofit fontScale="77500" lnSpcReduction="20000"/>
          </a:bodyPr>
          <a:lstStyle/>
          <a:p>
            <a:r>
              <a:rPr lang="tr-TR" dirty="0" smtClean="0"/>
              <a:t>“</a:t>
            </a:r>
            <a:r>
              <a:rPr lang="tr-TR" dirty="0" err="1" smtClean="0"/>
              <a:t>Giton</a:t>
            </a:r>
            <a:r>
              <a:rPr lang="tr-TR" dirty="0" smtClean="0"/>
              <a:t>, dolgun yüzlü, yanakları şişkin, dik bakışlı, kendine güvenir, omuzları geniş, göbekli, bakışı sağlam, yürüyüşü sert biridir. Konuşurken de kendine pek güvenir, fakat karşısındakini hemen hiç dinlemez. Ona sözlerini tekrar ettirir. Mendili kocamandır, burnunu gürültüyle siler, uzağa tükürür, bağırarak hapşırır. Gündüz uyur, derin derin, herkesin içinde de olsa horlayarak uyur. Yemekte, arabada yeri herkesten çok yer kaplar. Gezintilerde hep ortadadır, o durunca durulur, yürüyünce yürünülür. Ona uyar herkes, isterse konuşanın sözünü keser. Fakat onun sözü kesilmez, o istediği kadar söyler ve söylediği kadar dinlenir. Herkes onun düşüncesindedir. Verdiği haberler doğrudur. Oturunca koltuğa gömülür. Bacak bacak üstüne atar, kaşlarını çatar, şapkasını birden arkaya atarsa, bu iddialı, kendini beğenmiş, küstah bir alın ortaya çıkarıyor demektir. Öfkelidir, sabırsızdır, iddiacıdır, şakacı, küstah, inatçı, gevşek, ahlak konusunda zayıftır. Kahkahalarla güler, politikacıdır, gizli işleri vardır, kendini zeki, değerli sanır. Zengindir.” </a:t>
            </a:r>
            <a:br>
              <a:rPr lang="tr-TR" dirty="0" smtClean="0"/>
            </a:br>
            <a:r>
              <a:rPr lang="tr-TR" dirty="0" smtClean="0"/>
              <a:t/>
            </a:r>
            <a:br>
              <a:rPr lang="tr-TR" dirty="0" smtClean="0"/>
            </a:br>
            <a:r>
              <a:rPr lang="tr-TR" b="1" dirty="0" smtClean="0"/>
              <a:t>La </a:t>
            </a:r>
            <a:r>
              <a:rPr lang="tr-TR" b="1" dirty="0" err="1" smtClean="0"/>
              <a:t>Bruyör</a:t>
            </a:r>
            <a:r>
              <a:rPr lang="tr-TR" b="1" dirty="0" smtClean="0"/>
              <a:t>, </a:t>
            </a:r>
            <a:r>
              <a:rPr lang="tr-TR" b="1" dirty="0" err="1" smtClean="0"/>
              <a:t>Karakterler'den</a:t>
            </a:r>
            <a:endParaRPr lang="tr-TR" b="1" dirty="0" smtClean="0"/>
          </a:p>
          <a:p>
            <a:r>
              <a:rPr lang="tr-TR" b="1" dirty="0" smtClean="0"/>
              <a:t>Bu paragrafta hangi betimleme türü kullanılmıştır?</a:t>
            </a:r>
            <a:endParaRPr lang="tr-TR" dirty="0" smtClean="0"/>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a:t>
            </a:r>
            <a:endParaRPr lang="tr-TR" dirty="0"/>
          </a:p>
        </p:txBody>
      </p:sp>
      <p:sp>
        <p:nvSpPr>
          <p:cNvPr id="3" name="2 İçerik Yer Tutucusu"/>
          <p:cNvSpPr>
            <a:spLocks noGrp="1"/>
          </p:cNvSpPr>
          <p:nvPr>
            <p:ph idx="1"/>
          </p:nvPr>
        </p:nvSpPr>
        <p:spPr/>
        <p:txBody>
          <a:bodyPr/>
          <a:lstStyle/>
          <a:p>
            <a:r>
              <a:rPr lang="tr-TR" dirty="0" smtClean="0"/>
              <a:t>Ruhsal betimleme</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27</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Soru:</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t>‘Mart başlayalı kırkını geçmiş nice tanıdıklarım hastalandı. Bazılarının bronşiti, bazılarının romatizması azmış. Baharın hastalıkları saymakla tükenmez ki,.. Mart güneşi canlılığı ile çöreklenip yatan bütün yılanları uyandırıyor. Toprağın yeniden gençliğe kavuştuğu bu mevsimde, hava, kuş cıvıltıları ile beraber insan iniltileri ve hırıltıları ile dolu. Dün, neşeli bir kır köşesinde baharın bu iki zıt levhasını yan yana gördüm: Bir tarafta genç hayvanlar oynaşıyor, kuşlar uçuyor; diğer tarafta ise yaşlı hastalar, yorgun iskeletlerin soğumuş kemiklerini güneşte ısıtmakla meşgul. Bahar, bir muhasip gibi, hayata yeni kavuşturduğu mahkûmların sayısını, yaşayanların toplamından çıkartmakta.” </a:t>
            </a:r>
          </a:p>
          <a:p>
            <a:r>
              <a:rPr lang="tr-TR" dirty="0" smtClean="0"/>
              <a:t>Burada hangi betimleme türüne başvurulmuştur?</a:t>
            </a:r>
            <a:br>
              <a:rPr lang="tr-TR" dirty="0" smtClean="0"/>
            </a:b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28</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 </a:t>
            </a:r>
            <a:endParaRPr lang="tr-TR" dirty="0"/>
          </a:p>
        </p:txBody>
      </p:sp>
      <p:sp>
        <p:nvSpPr>
          <p:cNvPr id="3" name="2 İçerik Yer Tutucusu"/>
          <p:cNvSpPr>
            <a:spLocks noGrp="1"/>
          </p:cNvSpPr>
          <p:nvPr>
            <p:ph idx="1"/>
          </p:nvPr>
        </p:nvSpPr>
        <p:spPr/>
        <p:txBody>
          <a:bodyPr/>
          <a:lstStyle/>
          <a:p>
            <a:r>
              <a:rPr lang="tr-TR" dirty="0" smtClean="0"/>
              <a:t>Olay betimlemesi</a:t>
            </a:r>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29</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02.png"/>
          <p:cNvPicPr>
            <a:picLocks noGrp="1" noChangeAspect="1"/>
          </p:cNvPicPr>
          <p:nvPr>
            <p:ph idx="1"/>
          </p:nvPr>
        </p:nvPicPr>
        <p:blipFill>
          <a:blip r:embed="rId2"/>
          <a:stretch>
            <a:fillRect/>
          </a:stretch>
        </p:blipFill>
        <p:spPr>
          <a:xfrm>
            <a:off x="1071538" y="1142984"/>
            <a:ext cx="6065317" cy="4000528"/>
          </a:xfrm>
        </p:spPr>
      </p:pic>
      <p:sp>
        <p:nvSpPr>
          <p:cNvPr id="5" name="4 Slayt Numarası Yer Tutucusu"/>
          <p:cNvSpPr>
            <a:spLocks noGrp="1"/>
          </p:cNvSpPr>
          <p:nvPr>
            <p:ph type="sldNum" sz="quarter" idx="12"/>
          </p:nvPr>
        </p:nvSpPr>
        <p:spPr/>
        <p:txBody>
          <a:bodyPr/>
          <a:lstStyle/>
          <a:p>
            <a:fld id="{1D88F816-7CAD-4D40-A608-E95E257AEE10}" type="slidenum">
              <a:rPr lang="tr-TR" smtClean="0"/>
              <a:pPr/>
              <a:t>3</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642918"/>
            <a:ext cx="8229600" cy="4389120"/>
          </a:xfrm>
        </p:spPr>
        <p:txBody>
          <a:bodyPr/>
          <a:lstStyle/>
          <a:p>
            <a:r>
              <a:rPr lang="tr-TR" dirty="0" smtClean="0"/>
              <a:t>Tarla baştanbaşa insan ve tınazlarla örtülüydü. Sık yüksek boylu çavdar tarlasının biçilmiş bölümlerinde orakçı kadının sırtı; demet yaparken parmakları arasında sallanan başaklar; çocuğunun gölgedeki beşiğine eğilen kadın ve peygamber çiçekleriyle örtülü tarlada toplanmış ekin demetleri görünüyordu. Öte yanda ceketsiz gömlekli köylüler kızışmış kuru tarlada toz kaldırarak araba üstünde ayakta durarak demetleri yerleştiriyorlardı.</a:t>
            </a:r>
          </a:p>
          <a:p>
            <a:r>
              <a:rPr lang="tr-TR" dirty="0" smtClean="0"/>
              <a:t>Bu parçada hangi betimleme türüne başvurulmuştur?</a:t>
            </a:r>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30</a:t>
            </a:fld>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Cevap : Bu parçada yazar izlenimlerinden ve gözlemlerinden yararlanarak sanatsal (izlenimsel) betimleme yapmıştır.</a:t>
            </a:r>
            <a:br>
              <a:rPr lang="tr-TR" dirty="0" smtClean="0"/>
            </a:br>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31</a:t>
            </a:fld>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714356"/>
            <a:ext cx="8229600" cy="4389120"/>
          </a:xfrm>
        </p:spPr>
        <p:txBody>
          <a:bodyPr/>
          <a:lstStyle/>
          <a:p>
            <a:r>
              <a:rPr lang="tr-TR" dirty="0" smtClean="0"/>
              <a:t>Yeşil yumuşak çimenlerin üzerine oturmuş gözlerinden birbiri ardı sıra yuvarlanan gözyaşları arasından bana bakıyor. Oturduğu yerdeki çimenlerin sarı yeşil parıltısı gözlerimi kamaştırdı. Gerideki bahçe duvarını gözden saklayan mor leylaklardan etrafa hafif serin bir koku yayılıyordu.</a:t>
            </a:r>
          </a:p>
          <a:p>
            <a:r>
              <a:rPr lang="tr-TR" dirty="0" smtClean="0"/>
              <a:t>Bu parçada hangi betimlemeye başvurulmuştur?</a:t>
            </a:r>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32</a:t>
            </a:fld>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Cevap : Bu parçada yazar karşısındaki kişiyi ve oturduğu yeri kendi bakış açısı ile anlatıyor. Bu paragraf duyguların ön plana çık*tığı bir öznel betimleme örneğidir.</a:t>
            </a:r>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33</a:t>
            </a:fld>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“Eylül sabahının bu kapanık ve serin gününde bahçenin bütün ağaçları durgun ve karanlık… Havuzların suları, bulutlu gökyüzünün yansımalarıyla kirli bir katran renginde…Neşesiz fıskiyeler </a:t>
            </a:r>
            <a:r>
              <a:rPr lang="tr-TR" dirty="0" err="1" smtClean="0"/>
              <a:t>havadatutunamıyor</a:t>
            </a:r>
            <a:r>
              <a:rPr lang="tr-TR" dirty="0" smtClean="0"/>
              <a:t>. Derinden derine, perişan kuş feryatları, bin tempoda hayvan bağırmaları duyuluyor. İnsan daha kapıdan girerken bir gurbet ve ıstırap bahçesinin eşiğine ayak bastığını anlıyor.”</a:t>
            </a:r>
          </a:p>
          <a:p>
            <a:r>
              <a:rPr lang="tr-TR" dirty="0" smtClean="0"/>
              <a:t>(Ahmet Haşim, Bize Göre)</a:t>
            </a:r>
          </a:p>
          <a:p>
            <a:r>
              <a:rPr lang="tr-TR" dirty="0" smtClean="0"/>
              <a:t>Hangi betimleme kullanılmıştır?</a:t>
            </a:r>
          </a:p>
          <a:p>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34</a:t>
            </a:fld>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izlenimsel</a:t>
            </a:r>
            <a:endParaRPr lang="tr-TR" dirty="0"/>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D88F816-7CAD-4D40-A608-E95E257AEE10}" type="slidenum">
              <a:rPr lang="tr-TR" smtClean="0"/>
              <a:pPr/>
              <a:t>35</a:t>
            </a:fld>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03.png"/>
          <p:cNvPicPr>
            <a:picLocks noGrp="1" noChangeAspect="1"/>
          </p:cNvPicPr>
          <p:nvPr>
            <p:ph idx="1"/>
          </p:nvPr>
        </p:nvPicPr>
        <p:blipFill>
          <a:blip r:embed="rId2"/>
          <a:stretch>
            <a:fillRect/>
          </a:stretch>
        </p:blipFill>
        <p:spPr>
          <a:xfrm>
            <a:off x="928662" y="1000108"/>
            <a:ext cx="6831493" cy="4643470"/>
          </a:xfrm>
        </p:spPr>
      </p:pic>
      <p:sp>
        <p:nvSpPr>
          <p:cNvPr id="5" name="4 Slayt Numarası Yer Tutucusu"/>
          <p:cNvSpPr>
            <a:spLocks noGrp="1"/>
          </p:cNvSpPr>
          <p:nvPr>
            <p:ph type="sldNum" sz="quarter" idx="12"/>
          </p:nvPr>
        </p:nvSpPr>
        <p:spPr/>
        <p:txBody>
          <a:bodyPr/>
          <a:lstStyle/>
          <a:p>
            <a:fld id="{1D88F816-7CAD-4D40-A608-E95E257AEE10}" type="slidenum">
              <a:rPr lang="tr-TR" smtClean="0"/>
              <a:pPr/>
              <a:t>4</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1500198"/>
          </a:xfrm>
        </p:spPr>
        <p:txBody>
          <a:bodyPr>
            <a:normAutofit/>
          </a:bodyPr>
          <a:lstStyle/>
          <a:p>
            <a:r>
              <a:rPr lang="tr-TR" dirty="0" smtClean="0"/>
              <a:t>Kelimelerle resim çizme olarak da tanımlanabilecek betimlenenin temel özelliklerini şöyle sıralayabiliriz.</a:t>
            </a:r>
          </a:p>
          <a:p>
            <a:r>
              <a:rPr lang="tr-TR" dirty="0" smtClean="0"/>
              <a:t>Betimleme edebiyata özgü bir anlatım biçimi değildir.</a:t>
            </a:r>
          </a:p>
        </p:txBody>
      </p:sp>
      <p:pic>
        <p:nvPicPr>
          <p:cNvPr id="4" name="3 Resim" descr="07.jpg"/>
          <p:cNvPicPr>
            <a:picLocks noChangeAspect="1"/>
          </p:cNvPicPr>
          <p:nvPr/>
        </p:nvPicPr>
        <p:blipFill>
          <a:blip r:embed="rId2"/>
          <a:stretch>
            <a:fillRect/>
          </a:stretch>
        </p:blipFill>
        <p:spPr>
          <a:xfrm>
            <a:off x="232368" y="1714488"/>
            <a:ext cx="2696558" cy="3000396"/>
          </a:xfrm>
          <a:prstGeom prst="rect">
            <a:avLst/>
          </a:prstGeom>
        </p:spPr>
      </p:pic>
      <p:pic>
        <p:nvPicPr>
          <p:cNvPr id="5" name="4 Resim" descr="08.jpg"/>
          <p:cNvPicPr>
            <a:picLocks noChangeAspect="1"/>
          </p:cNvPicPr>
          <p:nvPr/>
        </p:nvPicPr>
        <p:blipFill>
          <a:blip r:embed="rId3"/>
          <a:stretch>
            <a:fillRect/>
          </a:stretch>
        </p:blipFill>
        <p:spPr>
          <a:xfrm>
            <a:off x="2928926" y="4286256"/>
            <a:ext cx="3643338" cy="2393818"/>
          </a:xfrm>
          <a:prstGeom prst="rect">
            <a:avLst/>
          </a:prstGeom>
        </p:spPr>
      </p:pic>
      <p:pic>
        <p:nvPicPr>
          <p:cNvPr id="6" name="5 Resim" descr="indir.jpg"/>
          <p:cNvPicPr>
            <a:picLocks noChangeAspect="1"/>
          </p:cNvPicPr>
          <p:nvPr/>
        </p:nvPicPr>
        <p:blipFill>
          <a:blip r:embed="rId4"/>
          <a:stretch>
            <a:fillRect/>
          </a:stretch>
        </p:blipFill>
        <p:spPr>
          <a:xfrm>
            <a:off x="4572000" y="1785926"/>
            <a:ext cx="3429024" cy="2427287"/>
          </a:xfrm>
          <a:prstGeom prst="rect">
            <a:avLst/>
          </a:prstGeom>
        </p:spPr>
      </p:pic>
      <p:sp>
        <p:nvSpPr>
          <p:cNvPr id="7" name="6 Slayt Numarası Yer Tutucusu"/>
          <p:cNvSpPr>
            <a:spLocks noGrp="1"/>
          </p:cNvSpPr>
          <p:nvPr>
            <p:ph type="sldNum" sz="quarter" idx="12"/>
          </p:nvPr>
        </p:nvSpPr>
        <p:spPr/>
        <p:txBody>
          <a:bodyPr/>
          <a:lstStyle/>
          <a:p>
            <a:fld id="{1D88F816-7CAD-4D40-A608-E95E257AEE10}" type="slidenum">
              <a:rPr lang="tr-TR" smtClean="0"/>
              <a:pPr/>
              <a:t>5</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753120"/>
          </a:xfrm>
        </p:spPr>
        <p:txBody>
          <a:bodyPr>
            <a:normAutofit/>
          </a:bodyPr>
          <a:lstStyle/>
          <a:p>
            <a:r>
              <a:rPr lang="tr-TR" dirty="0" smtClean="0"/>
              <a:t>Betimlemede temel amaç, okuyucunun duyularıyla algılayabileceği bir nesne, kişi ya da mekanı duyu organlarını kullanmadan algılamasını; bu nesne, kişi ya da mekanları hayal gücüyle zihninde canlandırabilmesi sağlamaktır.(roman kahramanları)</a:t>
            </a:r>
          </a:p>
          <a:p>
            <a:r>
              <a:rPr lang="tr-TR" dirty="0" smtClean="0"/>
              <a:t>Anlatmaya bağlı edebi metinlerde öyküleyici anlatımla betimleyici anlatım çoğunlukla iç içedir.</a:t>
            </a:r>
          </a:p>
          <a:p>
            <a:r>
              <a:rPr lang="tr-TR" dirty="0" smtClean="0"/>
              <a:t>Betimlemek ile bakmak arasında doğrudan bir ilişki vardır. Bu ilişki seçmek eylemiyle açıklanabilir.</a:t>
            </a:r>
          </a:p>
          <a:p>
            <a:r>
              <a:rPr lang="tr-TR" dirty="0" smtClean="0"/>
              <a:t>İyi betimleme ancak iyi bir gözlem sonucunda yazılabilir.</a:t>
            </a:r>
          </a:p>
          <a:p>
            <a:endParaRPr lang="tr-TR" dirty="0"/>
          </a:p>
        </p:txBody>
      </p:sp>
      <p:sp>
        <p:nvSpPr>
          <p:cNvPr id="4" name="3 Slayt Numarası Yer Tutucusu"/>
          <p:cNvSpPr>
            <a:spLocks noGrp="1"/>
          </p:cNvSpPr>
          <p:nvPr>
            <p:ph type="sldNum" sz="quarter" idx="12"/>
          </p:nvPr>
        </p:nvSpPr>
        <p:spPr/>
        <p:txBody>
          <a:bodyPr/>
          <a:lstStyle/>
          <a:p>
            <a:fld id="{1D88F816-7CAD-4D40-A608-E95E257AEE10}" type="slidenum">
              <a:rPr lang="tr-TR" smtClean="0"/>
              <a:pPr/>
              <a:t>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429124" y="428604"/>
            <a:ext cx="4500594" cy="5895996"/>
          </a:xfrm>
        </p:spPr>
        <p:txBody>
          <a:bodyPr>
            <a:normAutofit/>
          </a:bodyPr>
          <a:lstStyle/>
          <a:p>
            <a:r>
              <a:rPr lang="tr-TR" dirty="0" smtClean="0"/>
              <a:t>Nesne</a:t>
            </a:r>
            <a:r>
              <a:rPr lang="tr-TR" smtClean="0"/>
              <a:t>, kişi </a:t>
            </a:r>
            <a:r>
              <a:rPr lang="tr-TR" dirty="0" smtClean="0"/>
              <a:t>ve mekanların okuyucunun zihninde bir görüntü olarak algılanması, bunların ayırıcı nitelikleriyle anlatılmasına bağlıdır. Bunun için sıfatlardan yararlanılır.</a:t>
            </a:r>
          </a:p>
          <a:p>
            <a:r>
              <a:rPr lang="tr-TR" dirty="0" smtClean="0"/>
              <a:t>Betimleme, bir zincirin halkaları gibi birbirine bağlanmış olayların sırayla anlatılması(öyküleme)</a:t>
            </a:r>
            <a:r>
              <a:rPr lang="tr-TR" dirty="0" err="1" smtClean="0"/>
              <a:t>ndan</a:t>
            </a:r>
            <a:r>
              <a:rPr lang="tr-TR" dirty="0" smtClean="0"/>
              <a:t> farklı olarak, “belli bir an”ın bir tablo şeklinde anlatılmasıdır.</a:t>
            </a:r>
          </a:p>
        </p:txBody>
      </p:sp>
      <p:pic>
        <p:nvPicPr>
          <p:cNvPr id="4" name="3 Resim" descr="05.jpg"/>
          <p:cNvPicPr>
            <a:picLocks noChangeAspect="1"/>
          </p:cNvPicPr>
          <p:nvPr/>
        </p:nvPicPr>
        <p:blipFill>
          <a:blip r:embed="rId2"/>
          <a:stretch>
            <a:fillRect/>
          </a:stretch>
        </p:blipFill>
        <p:spPr>
          <a:xfrm>
            <a:off x="285720" y="642918"/>
            <a:ext cx="4013216" cy="5357850"/>
          </a:xfrm>
          <a:prstGeom prst="rect">
            <a:avLst/>
          </a:prstGeom>
        </p:spPr>
      </p:pic>
      <p:sp>
        <p:nvSpPr>
          <p:cNvPr id="5" name="4 Slayt Numarası Yer Tutucusu"/>
          <p:cNvSpPr>
            <a:spLocks noGrp="1"/>
          </p:cNvSpPr>
          <p:nvPr>
            <p:ph type="sldNum" sz="quarter" idx="12"/>
          </p:nvPr>
        </p:nvSpPr>
        <p:spPr/>
        <p:txBody>
          <a:bodyPr/>
          <a:lstStyle/>
          <a:p>
            <a:fld id="{1D88F816-7CAD-4D40-A608-E95E257AEE10}" type="slidenum">
              <a:rPr lang="tr-TR" smtClean="0"/>
              <a:pPr/>
              <a:t>7</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857232"/>
            <a:ext cx="8229600" cy="1857388"/>
          </a:xfrm>
        </p:spPr>
        <p:txBody>
          <a:bodyPr/>
          <a:lstStyle/>
          <a:p>
            <a:r>
              <a:rPr lang="tr-TR" dirty="0" smtClean="0"/>
              <a:t>Betimlemeye betimlenecek kişi, nesne ya da görünüşün adının söylenerek veya sezdirilerek başlanması, ardından bunların belli mekanlara yerleştirilerek anlatılması son derece önemlidir.</a:t>
            </a:r>
          </a:p>
          <a:p>
            <a:endParaRPr lang="tr-TR" dirty="0"/>
          </a:p>
        </p:txBody>
      </p:sp>
      <p:pic>
        <p:nvPicPr>
          <p:cNvPr id="4" name="3 Resim" descr="04.jpg"/>
          <p:cNvPicPr>
            <a:picLocks noChangeAspect="1"/>
          </p:cNvPicPr>
          <p:nvPr/>
        </p:nvPicPr>
        <p:blipFill>
          <a:blip r:embed="rId2"/>
          <a:stretch>
            <a:fillRect/>
          </a:stretch>
        </p:blipFill>
        <p:spPr>
          <a:xfrm>
            <a:off x="1000100" y="2571744"/>
            <a:ext cx="5786478" cy="4044081"/>
          </a:xfrm>
          <a:prstGeom prst="rect">
            <a:avLst/>
          </a:prstGeom>
        </p:spPr>
      </p:pic>
      <p:sp>
        <p:nvSpPr>
          <p:cNvPr id="5" name="4 Slayt Numarası Yer Tutucusu"/>
          <p:cNvSpPr>
            <a:spLocks noGrp="1"/>
          </p:cNvSpPr>
          <p:nvPr>
            <p:ph type="sldNum" sz="quarter" idx="12"/>
          </p:nvPr>
        </p:nvSpPr>
        <p:spPr/>
        <p:txBody>
          <a:bodyPr/>
          <a:lstStyle/>
          <a:p>
            <a:fld id="{1D88F816-7CAD-4D40-A608-E95E257AEE10}" type="slidenum">
              <a:rPr lang="tr-TR" smtClean="0"/>
              <a:pPr/>
              <a:t>8</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868" y="357166"/>
            <a:ext cx="5357850" cy="6215106"/>
          </a:xfrm>
        </p:spPr>
        <p:txBody>
          <a:bodyPr>
            <a:normAutofit/>
          </a:bodyPr>
          <a:lstStyle/>
          <a:p>
            <a:r>
              <a:rPr lang="tr-TR" dirty="0" smtClean="0"/>
              <a:t>Betimlemede belli bir sıranın gözetilmesi, yani betimlemenin belli bir düzene göre yapılması, okuyucunun betimlenecek varlığa odaklanmasına yardım eder . Sıra şu şekilde olabilir:</a:t>
            </a:r>
          </a:p>
          <a:p>
            <a:r>
              <a:rPr lang="tr-TR" dirty="0" smtClean="0"/>
              <a:t>A) yakında uzağa ya da tersi</a:t>
            </a:r>
          </a:p>
          <a:p>
            <a:r>
              <a:rPr lang="tr-TR" dirty="0" smtClean="0"/>
              <a:t>B) Yukarıdan aşağı ya da tersi</a:t>
            </a:r>
          </a:p>
          <a:p>
            <a:r>
              <a:rPr lang="tr-TR" dirty="0" smtClean="0"/>
              <a:t>C) Çevreden merkeze ya da tersi</a:t>
            </a:r>
          </a:p>
          <a:p>
            <a:r>
              <a:rPr lang="tr-TR" dirty="0" smtClean="0"/>
              <a:t>D) sağdan sola ya da tersi</a:t>
            </a:r>
          </a:p>
          <a:p>
            <a:r>
              <a:rPr lang="tr-TR" dirty="0" smtClean="0"/>
              <a:t>E) Genel özelliklerden ayrıntılara ya da tersi</a:t>
            </a:r>
          </a:p>
          <a:p>
            <a:r>
              <a:rPr lang="tr-TR" dirty="0" smtClean="0"/>
              <a:t>F) Fiziksel özelliklerden ruhsal özelliklere ya da tersi</a:t>
            </a:r>
            <a:endParaRPr lang="tr-TR" dirty="0"/>
          </a:p>
        </p:txBody>
      </p:sp>
      <p:pic>
        <p:nvPicPr>
          <p:cNvPr id="4" name="3 Resim" descr="images.jpg"/>
          <p:cNvPicPr>
            <a:picLocks noChangeAspect="1"/>
          </p:cNvPicPr>
          <p:nvPr/>
        </p:nvPicPr>
        <p:blipFill>
          <a:blip r:embed="rId2"/>
          <a:stretch>
            <a:fillRect/>
          </a:stretch>
        </p:blipFill>
        <p:spPr>
          <a:xfrm>
            <a:off x="285720" y="1428736"/>
            <a:ext cx="3285605" cy="4500594"/>
          </a:xfrm>
          <a:prstGeom prst="rect">
            <a:avLst/>
          </a:prstGeom>
        </p:spPr>
      </p:pic>
      <p:sp>
        <p:nvSpPr>
          <p:cNvPr id="5" name="4 Slayt Numarası Yer Tutucusu"/>
          <p:cNvSpPr>
            <a:spLocks noGrp="1"/>
          </p:cNvSpPr>
          <p:nvPr>
            <p:ph type="sldNum" sz="quarter" idx="12"/>
          </p:nvPr>
        </p:nvSpPr>
        <p:spPr/>
        <p:txBody>
          <a:bodyPr/>
          <a:lstStyle/>
          <a:p>
            <a:fld id="{1D88F816-7CAD-4D40-A608-E95E257AEE10}" type="slidenum">
              <a:rPr lang="tr-TR" smtClean="0"/>
              <a:pPr/>
              <a:t>9</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127</TotalTime>
  <Words>1772</Words>
  <Application>Microsoft Office PowerPoint</Application>
  <PresentationFormat>Ekran Gösterisi (4:3)</PresentationFormat>
  <Paragraphs>158</Paragraphs>
  <Slides>35</Slides>
  <Notes>0</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Akış</vt:lpstr>
      <vt:lpstr>BETİMLEYİCİ ANLATIM</vt:lpstr>
      <vt:lpstr>Slayt 2</vt:lpstr>
      <vt:lpstr>Slayt 3</vt:lpstr>
      <vt:lpstr>Slayt 4</vt:lpstr>
      <vt:lpstr>Slayt 5</vt:lpstr>
      <vt:lpstr>Slayt 6</vt:lpstr>
      <vt:lpstr>Slayt 7</vt:lpstr>
      <vt:lpstr>Slayt 8</vt:lpstr>
      <vt:lpstr>Slayt 9</vt:lpstr>
      <vt:lpstr>Slayt 10</vt:lpstr>
      <vt:lpstr>Slayt 11</vt:lpstr>
      <vt:lpstr> 2. İzlenimsel (Sanatsal) Betimleme</vt:lpstr>
      <vt:lpstr>Slayt 13</vt:lpstr>
      <vt:lpstr> 3. Ruhsal Betimleme</vt:lpstr>
      <vt:lpstr> 4. Fiziksel Betimleme</vt:lpstr>
      <vt:lpstr>5.Simgesel betimleme</vt:lpstr>
      <vt:lpstr>Betimlemelerde duyulardan yararlanma</vt:lpstr>
      <vt:lpstr>soru</vt:lpstr>
      <vt:lpstr>ÇÖZÜM:</vt:lpstr>
      <vt:lpstr>soru</vt:lpstr>
      <vt:lpstr>ÇÖZÜM</vt:lpstr>
      <vt:lpstr>soru</vt:lpstr>
      <vt:lpstr>çözüm</vt:lpstr>
      <vt:lpstr>soru</vt:lpstr>
      <vt:lpstr>çözüm</vt:lpstr>
      <vt:lpstr>soru</vt:lpstr>
      <vt:lpstr>çözüm</vt:lpstr>
      <vt:lpstr>Soru:</vt:lpstr>
      <vt:lpstr>Çözüm </vt:lpstr>
      <vt:lpstr>Slayt 30</vt:lpstr>
      <vt:lpstr>Slayt 31</vt:lpstr>
      <vt:lpstr>Slayt 32</vt:lpstr>
      <vt:lpstr>Slayt 33</vt:lpstr>
      <vt:lpstr>Slayt 34</vt:lpstr>
      <vt:lpstr>Slayt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BETİMLEYİCİ ANLATIM</dc:title>
  <dc:creator>Sait</dc:creator>
  <cp:lastModifiedBy>Sait</cp:lastModifiedBy>
  <cp:revision>16</cp:revision>
  <dcterms:created xsi:type="dcterms:W3CDTF">2015-02-14T12:07:41Z</dcterms:created>
  <dcterms:modified xsi:type="dcterms:W3CDTF">2015-03-13T07:54:08Z</dcterms:modified>
</cp:coreProperties>
</file>