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42"/>
  </p:notesMasterIdLst>
  <p:sldIdLst>
    <p:sldId id="256" r:id="rId2"/>
    <p:sldId id="257" r:id="rId3"/>
    <p:sldId id="261" r:id="rId4"/>
    <p:sldId id="258" r:id="rId5"/>
    <p:sldId id="264" r:id="rId6"/>
    <p:sldId id="263" r:id="rId7"/>
    <p:sldId id="265" r:id="rId8"/>
    <p:sldId id="266" r:id="rId9"/>
    <p:sldId id="267" r:id="rId10"/>
    <p:sldId id="269" r:id="rId11"/>
    <p:sldId id="278" r:id="rId12"/>
    <p:sldId id="268" r:id="rId13"/>
    <p:sldId id="270" r:id="rId14"/>
    <p:sldId id="279" r:id="rId15"/>
    <p:sldId id="271" r:id="rId16"/>
    <p:sldId id="280" r:id="rId17"/>
    <p:sldId id="281" r:id="rId18"/>
    <p:sldId id="272" r:id="rId19"/>
    <p:sldId id="273" r:id="rId20"/>
    <p:sldId id="282" r:id="rId21"/>
    <p:sldId id="275" r:id="rId22"/>
    <p:sldId id="274" r:id="rId23"/>
    <p:sldId id="276" r:id="rId24"/>
    <p:sldId id="259" r:id="rId25"/>
    <p:sldId id="260" r:id="rId26"/>
    <p:sldId id="262" r:id="rId27"/>
    <p:sldId id="277" r:id="rId28"/>
    <p:sldId id="283" r:id="rId29"/>
    <p:sldId id="284" r:id="rId30"/>
    <p:sldId id="285" r:id="rId31"/>
    <p:sldId id="290" r:id="rId32"/>
    <p:sldId id="286" r:id="rId33"/>
    <p:sldId id="291" r:id="rId34"/>
    <p:sldId id="287" r:id="rId35"/>
    <p:sldId id="292" r:id="rId36"/>
    <p:sldId id="288" r:id="rId37"/>
    <p:sldId id="293" r:id="rId38"/>
    <p:sldId id="289" r:id="rId39"/>
    <p:sldId id="295" r:id="rId40"/>
    <p:sldId id="296" r:id="rId4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68" d="100"/>
          <a:sy n="68" d="100"/>
        </p:scale>
        <p:origin x="-1344" y="-1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73CAED5-31DE-40A3-854B-5DF8AB78E341}" type="datetimeFigureOut">
              <a:rPr lang="tr-TR" smtClean="0"/>
              <a:pPr/>
              <a:t>16.12.2015</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0142FFF-053C-427B-856B-7AC923DB4C68}"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2187E11B-8F07-4685-A3EB-C58540D34A50}" type="datetime1">
              <a:rPr lang="tr-TR" smtClean="0"/>
              <a:pPr/>
              <a:t>16.12.2015</a:t>
            </a:fld>
            <a:endParaRPr lang="tr-TR"/>
          </a:p>
        </p:txBody>
      </p:sp>
      <p:sp>
        <p:nvSpPr>
          <p:cNvPr id="19" name="18 Altbilgi Yer Tutucusu"/>
          <p:cNvSpPr>
            <a:spLocks noGrp="1"/>
          </p:cNvSpPr>
          <p:nvPr>
            <p:ph type="ftr" sz="quarter" idx="11"/>
          </p:nvPr>
        </p:nvSpPr>
        <p:spPr/>
        <p:txBody>
          <a:bodyPr/>
          <a:lstStyle/>
          <a:p>
            <a:r>
              <a:rPr lang="tr-TR" smtClean="0"/>
              <a:t>www.liseedebiyat.com</a:t>
            </a:r>
            <a:endParaRPr lang="tr-TR"/>
          </a:p>
        </p:txBody>
      </p:sp>
      <p:sp>
        <p:nvSpPr>
          <p:cNvPr id="27" name="26 Slayt Numarası Yer Tutucusu"/>
          <p:cNvSpPr>
            <a:spLocks noGrp="1"/>
          </p:cNvSpPr>
          <p:nvPr>
            <p:ph type="sldNum" sz="quarter" idx="12"/>
          </p:nvPr>
        </p:nvSpPr>
        <p:spPr/>
        <p:txBody>
          <a:bodyPr/>
          <a:lstStyle/>
          <a:p>
            <a:fld id="{18F54F21-39AB-4312-AE66-A7302603A736}"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C4B64122-5B5E-4B55-AEA1-6C049E21C526}" type="datetime1">
              <a:rPr lang="tr-TR" smtClean="0"/>
              <a:pPr/>
              <a:t>16.12.2015</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
        <p:nvSpPr>
          <p:cNvPr id="6" name="5 Slayt Numarası Yer Tutucusu"/>
          <p:cNvSpPr>
            <a:spLocks noGrp="1"/>
          </p:cNvSpPr>
          <p:nvPr>
            <p:ph type="sldNum" sz="quarter" idx="12"/>
          </p:nvPr>
        </p:nvSpPr>
        <p:spPr/>
        <p:txBody>
          <a:bodyPr/>
          <a:lstStyle/>
          <a:p>
            <a:fld id="{18F54F21-39AB-4312-AE66-A7302603A736}"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463CBB9D-C89B-4DE2-A401-1B0B2616C2A1}" type="datetime1">
              <a:rPr lang="tr-TR" smtClean="0"/>
              <a:pPr/>
              <a:t>16.12.2015</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
        <p:nvSpPr>
          <p:cNvPr id="6" name="5 Slayt Numarası Yer Tutucusu"/>
          <p:cNvSpPr>
            <a:spLocks noGrp="1"/>
          </p:cNvSpPr>
          <p:nvPr>
            <p:ph type="sldNum" sz="quarter" idx="12"/>
          </p:nvPr>
        </p:nvSpPr>
        <p:spPr/>
        <p:txBody>
          <a:bodyPr/>
          <a:lstStyle/>
          <a:p>
            <a:fld id="{18F54F21-39AB-4312-AE66-A7302603A736}"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62F3B7AD-991C-4CFC-83A2-DFE9AECC05DD}" type="datetime1">
              <a:rPr lang="tr-TR" smtClean="0"/>
              <a:pPr/>
              <a:t>16.12.2015</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
        <p:nvSpPr>
          <p:cNvPr id="6" name="5 Slayt Numarası Yer Tutucusu"/>
          <p:cNvSpPr>
            <a:spLocks noGrp="1"/>
          </p:cNvSpPr>
          <p:nvPr>
            <p:ph type="sldNum" sz="quarter" idx="12"/>
          </p:nvPr>
        </p:nvSpPr>
        <p:spPr/>
        <p:txBody>
          <a:bodyPr/>
          <a:lstStyle/>
          <a:p>
            <a:fld id="{18F54F21-39AB-4312-AE66-A7302603A736}"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91B509B9-D492-44FE-9636-F03160F70D37}" type="datetime1">
              <a:rPr lang="tr-TR" smtClean="0"/>
              <a:pPr/>
              <a:t>16.12.2015</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
        <p:nvSpPr>
          <p:cNvPr id="6" name="5 Slayt Numarası Yer Tutucusu"/>
          <p:cNvSpPr>
            <a:spLocks noGrp="1"/>
          </p:cNvSpPr>
          <p:nvPr>
            <p:ph type="sldNum" sz="quarter" idx="12"/>
          </p:nvPr>
        </p:nvSpPr>
        <p:spPr/>
        <p:txBody>
          <a:bodyPr/>
          <a:lstStyle/>
          <a:p>
            <a:fld id="{18F54F21-39AB-4312-AE66-A7302603A736}"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AF6DEDE9-82B1-4A57-A000-CAE284915360}" type="datetime1">
              <a:rPr lang="tr-TR" smtClean="0"/>
              <a:pPr/>
              <a:t>16.12.2015</a:t>
            </a:fld>
            <a:endParaRPr lang="tr-TR"/>
          </a:p>
        </p:txBody>
      </p:sp>
      <p:sp>
        <p:nvSpPr>
          <p:cNvPr id="6" name="5 Altbilgi Yer Tutucusu"/>
          <p:cNvSpPr>
            <a:spLocks noGrp="1"/>
          </p:cNvSpPr>
          <p:nvPr>
            <p:ph type="ftr" sz="quarter" idx="11"/>
          </p:nvPr>
        </p:nvSpPr>
        <p:spPr/>
        <p:txBody>
          <a:bodyPr/>
          <a:lstStyle/>
          <a:p>
            <a:r>
              <a:rPr lang="tr-TR" smtClean="0"/>
              <a:t>www.liseedebiyat.com</a:t>
            </a:r>
            <a:endParaRPr lang="tr-TR"/>
          </a:p>
        </p:txBody>
      </p:sp>
      <p:sp>
        <p:nvSpPr>
          <p:cNvPr id="7" name="6 Slayt Numarası Yer Tutucusu"/>
          <p:cNvSpPr>
            <a:spLocks noGrp="1"/>
          </p:cNvSpPr>
          <p:nvPr>
            <p:ph type="sldNum" sz="quarter" idx="12"/>
          </p:nvPr>
        </p:nvSpPr>
        <p:spPr/>
        <p:txBody>
          <a:bodyPr/>
          <a:lstStyle/>
          <a:p>
            <a:fld id="{18F54F21-39AB-4312-AE66-A7302603A736}"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EC79A836-D41E-492C-8D12-D4AD2E4A9F7F}" type="datetime1">
              <a:rPr lang="tr-TR" smtClean="0"/>
              <a:pPr/>
              <a:t>16.12.2015</a:t>
            </a:fld>
            <a:endParaRPr lang="tr-TR"/>
          </a:p>
        </p:txBody>
      </p:sp>
      <p:sp>
        <p:nvSpPr>
          <p:cNvPr id="8" name="7 Altbilgi Yer Tutucusu"/>
          <p:cNvSpPr>
            <a:spLocks noGrp="1"/>
          </p:cNvSpPr>
          <p:nvPr>
            <p:ph type="ftr" sz="quarter" idx="11"/>
          </p:nvPr>
        </p:nvSpPr>
        <p:spPr/>
        <p:txBody>
          <a:bodyPr/>
          <a:lstStyle/>
          <a:p>
            <a:r>
              <a:rPr lang="tr-TR" smtClean="0"/>
              <a:t>www.liseedebiyat.com</a:t>
            </a:r>
            <a:endParaRPr lang="tr-TR"/>
          </a:p>
        </p:txBody>
      </p:sp>
      <p:sp>
        <p:nvSpPr>
          <p:cNvPr id="9" name="8 Slayt Numarası Yer Tutucusu"/>
          <p:cNvSpPr>
            <a:spLocks noGrp="1"/>
          </p:cNvSpPr>
          <p:nvPr>
            <p:ph type="sldNum" sz="quarter" idx="12"/>
          </p:nvPr>
        </p:nvSpPr>
        <p:spPr/>
        <p:txBody>
          <a:bodyPr/>
          <a:lstStyle/>
          <a:p>
            <a:fld id="{18F54F21-39AB-4312-AE66-A7302603A736}"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8D237E74-9B04-45A4-9109-52017E0949E9}" type="datetime1">
              <a:rPr lang="tr-TR" smtClean="0"/>
              <a:pPr/>
              <a:t>16.12.2015</a:t>
            </a:fld>
            <a:endParaRPr lang="tr-TR"/>
          </a:p>
        </p:txBody>
      </p:sp>
      <p:sp>
        <p:nvSpPr>
          <p:cNvPr id="4" name="3 Altbilgi Yer Tutucusu"/>
          <p:cNvSpPr>
            <a:spLocks noGrp="1"/>
          </p:cNvSpPr>
          <p:nvPr>
            <p:ph type="ftr" sz="quarter" idx="11"/>
          </p:nvPr>
        </p:nvSpPr>
        <p:spPr/>
        <p:txBody>
          <a:bodyPr/>
          <a:lstStyle/>
          <a:p>
            <a:r>
              <a:rPr lang="tr-TR" smtClean="0"/>
              <a:t>www.liseedebiyat.com</a:t>
            </a:r>
            <a:endParaRPr lang="tr-TR"/>
          </a:p>
        </p:txBody>
      </p:sp>
      <p:sp>
        <p:nvSpPr>
          <p:cNvPr id="5" name="4 Slayt Numarası Yer Tutucusu"/>
          <p:cNvSpPr>
            <a:spLocks noGrp="1"/>
          </p:cNvSpPr>
          <p:nvPr>
            <p:ph type="sldNum" sz="quarter" idx="12"/>
          </p:nvPr>
        </p:nvSpPr>
        <p:spPr/>
        <p:txBody>
          <a:bodyPr/>
          <a:lstStyle/>
          <a:p>
            <a:fld id="{18F54F21-39AB-4312-AE66-A7302603A736}"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254E6B34-A7F4-4A57-8A24-4F52182D74FF}" type="datetime1">
              <a:rPr lang="tr-TR" smtClean="0"/>
              <a:pPr/>
              <a:t>16.12.2015</a:t>
            </a:fld>
            <a:endParaRPr lang="tr-TR"/>
          </a:p>
        </p:txBody>
      </p:sp>
      <p:sp>
        <p:nvSpPr>
          <p:cNvPr id="3" name="2 Altbilgi Yer Tutucusu"/>
          <p:cNvSpPr>
            <a:spLocks noGrp="1"/>
          </p:cNvSpPr>
          <p:nvPr>
            <p:ph type="ftr" sz="quarter" idx="11"/>
          </p:nvPr>
        </p:nvSpPr>
        <p:spPr/>
        <p:txBody>
          <a:bodyPr/>
          <a:lstStyle/>
          <a:p>
            <a:r>
              <a:rPr lang="tr-TR" smtClean="0"/>
              <a:t>www.liseedebiyat.com</a:t>
            </a:r>
            <a:endParaRPr lang="tr-TR"/>
          </a:p>
        </p:txBody>
      </p:sp>
      <p:sp>
        <p:nvSpPr>
          <p:cNvPr id="4" name="3 Slayt Numarası Yer Tutucusu"/>
          <p:cNvSpPr>
            <a:spLocks noGrp="1"/>
          </p:cNvSpPr>
          <p:nvPr>
            <p:ph type="sldNum" sz="quarter" idx="12"/>
          </p:nvPr>
        </p:nvSpPr>
        <p:spPr/>
        <p:txBody>
          <a:bodyPr/>
          <a:lstStyle/>
          <a:p>
            <a:fld id="{18F54F21-39AB-4312-AE66-A7302603A736}"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3303ED22-C84D-448D-B130-38ED0487CE5F}" type="datetime1">
              <a:rPr lang="tr-TR" smtClean="0"/>
              <a:pPr/>
              <a:t>16.12.2015</a:t>
            </a:fld>
            <a:endParaRPr lang="tr-TR"/>
          </a:p>
        </p:txBody>
      </p:sp>
      <p:sp>
        <p:nvSpPr>
          <p:cNvPr id="6" name="5 Altbilgi Yer Tutucusu"/>
          <p:cNvSpPr>
            <a:spLocks noGrp="1"/>
          </p:cNvSpPr>
          <p:nvPr>
            <p:ph type="ftr" sz="quarter" idx="11"/>
          </p:nvPr>
        </p:nvSpPr>
        <p:spPr/>
        <p:txBody>
          <a:bodyPr/>
          <a:lstStyle/>
          <a:p>
            <a:r>
              <a:rPr lang="tr-TR" smtClean="0"/>
              <a:t>www.liseedebiyat.com</a:t>
            </a:r>
            <a:endParaRPr lang="tr-TR"/>
          </a:p>
        </p:txBody>
      </p:sp>
      <p:sp>
        <p:nvSpPr>
          <p:cNvPr id="7" name="6 Slayt Numarası Yer Tutucusu"/>
          <p:cNvSpPr>
            <a:spLocks noGrp="1"/>
          </p:cNvSpPr>
          <p:nvPr>
            <p:ph type="sldNum" sz="quarter" idx="12"/>
          </p:nvPr>
        </p:nvSpPr>
        <p:spPr/>
        <p:txBody>
          <a:bodyPr/>
          <a:lstStyle/>
          <a:p>
            <a:fld id="{18F54F21-39AB-4312-AE66-A7302603A736}"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52C98C4F-28E6-400D-B605-EBA2D67DCCB1}" type="datetime1">
              <a:rPr lang="tr-TR" smtClean="0"/>
              <a:pPr/>
              <a:t>16.12.2015</a:t>
            </a:fld>
            <a:endParaRPr lang="tr-TR"/>
          </a:p>
        </p:txBody>
      </p:sp>
      <p:sp>
        <p:nvSpPr>
          <p:cNvPr id="6" name="5 Altbilgi Yer Tutucusu"/>
          <p:cNvSpPr>
            <a:spLocks noGrp="1"/>
          </p:cNvSpPr>
          <p:nvPr>
            <p:ph type="ftr" sz="quarter" idx="11"/>
          </p:nvPr>
        </p:nvSpPr>
        <p:spPr/>
        <p:txBody>
          <a:bodyPr/>
          <a:lstStyle/>
          <a:p>
            <a:r>
              <a:rPr lang="tr-TR" smtClean="0"/>
              <a:t>www.liseedebiyat.com</a:t>
            </a:r>
            <a:endParaRPr lang="tr-TR"/>
          </a:p>
        </p:txBody>
      </p:sp>
      <p:sp>
        <p:nvSpPr>
          <p:cNvPr id="7" name="6 Slayt Numarası Yer Tutucusu"/>
          <p:cNvSpPr>
            <a:spLocks noGrp="1"/>
          </p:cNvSpPr>
          <p:nvPr>
            <p:ph type="sldNum" sz="quarter" idx="12"/>
          </p:nvPr>
        </p:nvSpPr>
        <p:spPr>
          <a:xfrm>
            <a:off x="8077200" y="6356350"/>
            <a:ext cx="609600" cy="365125"/>
          </a:xfrm>
        </p:spPr>
        <p:txBody>
          <a:bodyPr/>
          <a:lstStyle/>
          <a:p>
            <a:fld id="{18F54F21-39AB-4312-AE66-A7302603A736}" type="slidenum">
              <a:rPr lang="tr-TR" smtClean="0"/>
              <a:pPr/>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49DC9F19-49F8-4731-8340-C43CFEF355EC}" type="datetime1">
              <a:rPr lang="tr-TR" smtClean="0"/>
              <a:pPr/>
              <a:t>16.12.2015</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r>
              <a:rPr lang="tr-TR" smtClean="0"/>
              <a:t>www.liseedebiyat.com</a:t>
            </a:r>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18F54F21-39AB-4312-AE66-A7302603A736}" type="slidenum">
              <a:rPr lang="tr-TR" smtClean="0"/>
              <a:pPr/>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dirty="0" smtClean="0"/>
              <a:t>ANLATIMA VE ÖZELLİKLERİ</a:t>
            </a:r>
            <a:endParaRPr lang="tr-TR" dirty="0"/>
          </a:p>
        </p:txBody>
      </p:sp>
      <p:sp>
        <p:nvSpPr>
          <p:cNvPr id="3" name="2 Alt Başlık"/>
          <p:cNvSpPr>
            <a:spLocks noGrp="1"/>
          </p:cNvSpPr>
          <p:nvPr>
            <p:ph type="subTitle" idx="1"/>
          </p:nvPr>
        </p:nvSpPr>
        <p:spPr/>
        <p:txBody>
          <a:bodyPr/>
          <a:lstStyle/>
          <a:p>
            <a:r>
              <a:rPr lang="tr-TR" dirty="0" smtClean="0"/>
              <a:t>www.</a:t>
            </a:r>
            <a:r>
              <a:rPr lang="tr-TR" dirty="0" err="1" smtClean="0"/>
              <a:t>liseedebiyat</a:t>
            </a:r>
            <a:r>
              <a:rPr lang="tr-TR" dirty="0" smtClean="0"/>
              <a:t>.com</a:t>
            </a:r>
            <a:endParaRPr lang="tr-T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57158" y="500042"/>
            <a:ext cx="8501122" cy="5715040"/>
          </a:xfrm>
        </p:spPr>
        <p:txBody>
          <a:bodyPr>
            <a:normAutofit/>
          </a:bodyPr>
          <a:lstStyle/>
          <a:p>
            <a:r>
              <a:rPr lang="tr-TR" b="1" dirty="0" smtClean="0"/>
              <a:t>Not alırken dikkat edilecek noktalar: </a:t>
            </a:r>
          </a:p>
          <a:p>
            <a:r>
              <a:rPr lang="tr-TR" dirty="0" smtClean="0"/>
              <a:t>Okunanı ya da söyleneni aynen yazmak, not almak değildir. Bu, dikte etmektir. Bunun bir yararı olmaz. Notlar, kendi görüşümüze göre düzenlenerek  yazılmalıdır.</a:t>
            </a:r>
          </a:p>
          <a:p>
            <a:r>
              <a:rPr lang="tr-TR" dirty="0" smtClean="0"/>
              <a:t>Eser, bütünüyle ve tam bir dikkatle okunmalı ve çok önemli noktaların altı çizilmelidir.</a:t>
            </a:r>
          </a:p>
          <a:p>
            <a:r>
              <a:rPr lang="tr-TR" dirty="0" smtClean="0"/>
              <a:t>Not alırken her düşünce ayrı bir madde hâlinde belirtilmelidir.</a:t>
            </a:r>
          </a:p>
          <a:p>
            <a:r>
              <a:rPr lang="tr-TR" dirty="0" smtClean="0"/>
              <a:t>Okunan eserin, dinlenen konuşmanın, seyredilen bir tiyatronun veya görülen bir yerin en ilginç yanları alınmalıdır.</a:t>
            </a:r>
          </a:p>
          <a:p>
            <a:endParaRPr lang="tr-TR" dirty="0"/>
          </a:p>
        </p:txBody>
      </p:sp>
      <p:sp>
        <p:nvSpPr>
          <p:cNvPr id="4" name="3 Slayt Numarası Yer Tutucusu"/>
          <p:cNvSpPr>
            <a:spLocks noGrp="1"/>
          </p:cNvSpPr>
          <p:nvPr>
            <p:ph type="sldNum" sz="quarter" idx="12"/>
          </p:nvPr>
        </p:nvSpPr>
        <p:spPr/>
        <p:txBody>
          <a:bodyPr/>
          <a:lstStyle/>
          <a:p>
            <a:fld id="{18F54F21-39AB-4312-AE66-A7302603A736}" type="slidenum">
              <a:rPr lang="tr-TR" smtClean="0"/>
              <a:pPr/>
              <a:t>10</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928670"/>
            <a:ext cx="8229600" cy="5395930"/>
          </a:xfrm>
        </p:spPr>
        <p:txBody>
          <a:bodyPr>
            <a:normAutofit/>
          </a:bodyPr>
          <a:lstStyle/>
          <a:p>
            <a:pPr algn="just"/>
            <a:r>
              <a:rPr lang="tr-TR" dirty="0" smtClean="0"/>
              <a:t>Zamandan kazanmak için not alan kişinin anlayabileceği birtakım işaretler, kısaltmalar kullanılmalı, bu işaret ve kısaltmaların unutulmaması için tutulan notlar vakit geçirilmeden açık bir dille yeniden yazılmalıdır.</a:t>
            </a:r>
          </a:p>
          <a:p>
            <a:pPr algn="just"/>
            <a:r>
              <a:rPr lang="tr-TR" dirty="0" smtClean="0"/>
              <a:t>Unutulmamalıdır ki not almanın öncelikli işlevi hatırlamaktır. Bu nedenle ayrıntılara girilmemesi, dinlenilen veya okunanın olduğu gibi değil de özgün ifadelerle kısaca yazılması gerekir. Konuyu kısaca bir yere yazmak sözünden gelişigüzel tespit değil düzenli bir kayıt biçimi anlaşılmalıdır. Metnin okunduğu kaynak (dergi, gazete, kitap, ansiklopedi vb.) kağıdın sol üst köşesinde belirtilmelidir. </a:t>
            </a:r>
            <a:endParaRPr lang="tr-TR" b="1" dirty="0" smtClean="0"/>
          </a:p>
          <a:p>
            <a:pPr algn="just"/>
            <a:endParaRPr lang="tr-TR" dirty="0"/>
          </a:p>
        </p:txBody>
      </p:sp>
      <p:sp>
        <p:nvSpPr>
          <p:cNvPr id="4" name="3 Slayt Numarası Yer Tutucusu"/>
          <p:cNvSpPr>
            <a:spLocks noGrp="1"/>
          </p:cNvSpPr>
          <p:nvPr>
            <p:ph type="sldNum" sz="quarter" idx="12"/>
          </p:nvPr>
        </p:nvSpPr>
        <p:spPr/>
        <p:txBody>
          <a:bodyPr/>
          <a:lstStyle/>
          <a:p>
            <a:fld id="{18F54F21-39AB-4312-AE66-A7302603A736}" type="slidenum">
              <a:rPr lang="tr-TR" smtClean="0"/>
              <a:pPr/>
              <a:t>11</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260648"/>
            <a:ext cx="8229600" cy="650336"/>
          </a:xfrm>
        </p:spPr>
        <p:txBody>
          <a:bodyPr>
            <a:normAutofit fontScale="90000"/>
          </a:bodyPr>
          <a:lstStyle/>
          <a:p>
            <a:r>
              <a:rPr lang="tr-TR" dirty="0" smtClean="0"/>
              <a:t>ÖZET ÇIKARMA</a:t>
            </a:r>
            <a:endParaRPr lang="tr-TR" dirty="0"/>
          </a:p>
        </p:txBody>
      </p:sp>
      <p:sp>
        <p:nvSpPr>
          <p:cNvPr id="3" name="2 İçerik Yer Tutucusu"/>
          <p:cNvSpPr>
            <a:spLocks noGrp="1"/>
          </p:cNvSpPr>
          <p:nvPr>
            <p:ph idx="1"/>
          </p:nvPr>
        </p:nvSpPr>
        <p:spPr>
          <a:xfrm>
            <a:off x="457200" y="836712"/>
            <a:ext cx="8435280" cy="5760640"/>
          </a:xfrm>
        </p:spPr>
        <p:txBody>
          <a:bodyPr>
            <a:normAutofit lnSpcReduction="10000"/>
          </a:bodyPr>
          <a:lstStyle/>
          <a:p>
            <a:pPr algn="just"/>
            <a:r>
              <a:rPr lang="tr-TR" sz="2800" dirty="0" smtClean="0"/>
              <a:t>Bir kitabın ya da yazının temel özelliklerini, anlatmak istediklerini bozmadan planı doğrultusunda kısaltılmasına </a:t>
            </a:r>
            <a:r>
              <a:rPr lang="tr-TR" sz="2800" b="1" dirty="0" smtClean="0"/>
              <a:t>“özetleme" (özet çıkarma), meydana gelen bu kısaltmaya da “özet” denir.</a:t>
            </a:r>
          </a:p>
          <a:p>
            <a:pPr>
              <a:buNone/>
            </a:pPr>
            <a:r>
              <a:rPr lang="tr-TR" sz="2800" b="1" dirty="0" smtClean="0"/>
              <a:t>Özet çıkarırken dikkat edilmesi gereken durumlar</a:t>
            </a:r>
          </a:p>
          <a:p>
            <a:pPr algn="just"/>
            <a:r>
              <a:rPr lang="tr-TR" sz="2800" dirty="0" smtClean="0"/>
              <a:t>Özetlenecek metin dikkatle seçilmelidir. Bu; makale, fıkra, sohbet, anı türlerinden olabileceği gibi roman, hikâye, tiyatro gibi geniş soluklu eserler de olabilir. Bir ansiklopediden özet çıkarmak sakıncalı olabilir çünkü ansiklopedilerdeki bilgiler zaten özet niteliğindedir</a:t>
            </a:r>
            <a:r>
              <a:rPr lang="tr-TR" sz="2800" b="1" dirty="0" smtClean="0"/>
              <a:t>.</a:t>
            </a:r>
            <a:endParaRPr lang="tr-TR" sz="2800" dirty="0" smtClean="0"/>
          </a:p>
          <a:p>
            <a:endParaRPr lang="tr-TR" dirty="0"/>
          </a:p>
        </p:txBody>
      </p:sp>
      <p:sp>
        <p:nvSpPr>
          <p:cNvPr id="4" name="3 Slayt Numarası Yer Tutucusu"/>
          <p:cNvSpPr>
            <a:spLocks noGrp="1"/>
          </p:cNvSpPr>
          <p:nvPr>
            <p:ph type="sldNum" sz="quarter" idx="12"/>
          </p:nvPr>
        </p:nvSpPr>
        <p:spPr/>
        <p:txBody>
          <a:bodyPr/>
          <a:lstStyle/>
          <a:p>
            <a:fld id="{18F54F21-39AB-4312-AE66-A7302603A736}" type="slidenum">
              <a:rPr lang="tr-TR" smtClean="0"/>
              <a:pPr/>
              <a:t>12</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28596" y="500042"/>
            <a:ext cx="8286808" cy="6000792"/>
          </a:xfrm>
        </p:spPr>
        <p:txBody>
          <a:bodyPr>
            <a:normAutofit fontScale="92500" lnSpcReduction="10000"/>
          </a:bodyPr>
          <a:lstStyle/>
          <a:p>
            <a:r>
              <a:rPr lang="tr-TR" sz="2800" dirty="0" smtClean="0"/>
              <a:t>Öncelikle özeti çıkarılacak metin dikkatli okunmalıdır. Özet çıkarmak bir bakıma metindeki gereksiz ayrıntıların ayıklanmasıdır. Bu nedenle yazar için önemli ama bizim için önemsiz birtakım ayrıntılar metin okunurken çıkarılırsa özetleme sırasında zaman kaybı önlenmiş olur </a:t>
            </a:r>
          </a:p>
          <a:p>
            <a:r>
              <a:rPr lang="tr-TR" sz="2800" dirty="0" smtClean="0"/>
              <a:t>Özet çıkarılacak metnin planı ve ana fikri iyi kavranmalı, yazının anlam ve ruhu korunmalıdır.</a:t>
            </a:r>
          </a:p>
          <a:p>
            <a:r>
              <a:rPr lang="tr-TR" sz="2800" dirty="0" smtClean="0"/>
              <a:t>Her paragrafta önemli satırların altı çizilmeli, belirlenen bilgi, düşünce ve görüşlere dayanarak yazı bir plan çerçevesinde kısaltılmalıdır.</a:t>
            </a:r>
          </a:p>
          <a:p>
            <a:r>
              <a:rPr lang="tr-TR" sz="2800" dirty="0" smtClean="0"/>
              <a:t>Özetleme satırbaşı yapılarak, maddeler hâlinde yazılarak, kısa paragraflar oluşturularak ya da ana düşüncenin ve yardımcı düşüncelerin özetleri yapılarak alt alta sıralanmalıdır.</a:t>
            </a:r>
          </a:p>
          <a:p>
            <a:endParaRPr lang="tr-TR" dirty="0"/>
          </a:p>
        </p:txBody>
      </p:sp>
      <p:sp>
        <p:nvSpPr>
          <p:cNvPr id="4" name="3 Slayt Numarası Yer Tutucusu"/>
          <p:cNvSpPr>
            <a:spLocks noGrp="1"/>
          </p:cNvSpPr>
          <p:nvPr>
            <p:ph type="sldNum" sz="quarter" idx="12"/>
          </p:nvPr>
        </p:nvSpPr>
        <p:spPr/>
        <p:txBody>
          <a:bodyPr/>
          <a:lstStyle/>
          <a:p>
            <a:fld id="{18F54F21-39AB-4312-AE66-A7302603A736}" type="slidenum">
              <a:rPr lang="tr-TR" smtClean="0"/>
              <a:pPr/>
              <a:t>13</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857232"/>
            <a:ext cx="8229600" cy="5467368"/>
          </a:xfrm>
        </p:spPr>
        <p:txBody>
          <a:bodyPr>
            <a:normAutofit/>
          </a:bodyPr>
          <a:lstStyle/>
          <a:p>
            <a:r>
              <a:rPr lang="tr-TR" dirty="0" smtClean="0"/>
              <a:t>Zaman kazanmak için ana başlıkları, giriş ve sonuç paragraflarını, koyu ve eğik yazılmış altı çizilmiş cümleleri okumak; şemalara, grafiklere dikkatli bakmak yararlı olacaktır.</a:t>
            </a:r>
          </a:p>
          <a:p>
            <a:r>
              <a:rPr lang="tr-TR" dirty="0" smtClean="0"/>
              <a:t>Özet yaparken yazarın cümlelerini tekrarlamaktan kaçınılmalı ancak metinde anlatıma güç katan ve ana düşünce niteliğinde sözler varsa onlar olduğu gibi alınmalıdır.</a:t>
            </a:r>
          </a:p>
          <a:p>
            <a:r>
              <a:rPr lang="tr-TR" dirty="0" smtClean="0"/>
              <a:t>Özete yeni bilgiler eklenmemelidir.</a:t>
            </a:r>
          </a:p>
          <a:p>
            <a:r>
              <a:rPr lang="tr-TR" dirty="0" smtClean="0"/>
              <a:t>Özette geniş zaman ve şimdiki zaman kipi kullanılmalıdır.</a:t>
            </a:r>
          </a:p>
          <a:p>
            <a:r>
              <a:rPr lang="tr-TR" dirty="0" smtClean="0"/>
              <a:t>Özet, temiz bir Türkçe ile ve özenle yazılmalıdır.</a:t>
            </a:r>
            <a:endParaRPr lang="tr-TR" b="1" dirty="0" smtClean="0"/>
          </a:p>
          <a:p>
            <a:endParaRPr lang="tr-TR" dirty="0"/>
          </a:p>
        </p:txBody>
      </p:sp>
      <p:sp>
        <p:nvSpPr>
          <p:cNvPr id="4" name="3 Slayt Numarası Yer Tutucusu"/>
          <p:cNvSpPr>
            <a:spLocks noGrp="1"/>
          </p:cNvSpPr>
          <p:nvPr>
            <p:ph type="sldNum" sz="quarter" idx="12"/>
          </p:nvPr>
        </p:nvSpPr>
        <p:spPr/>
        <p:txBody>
          <a:bodyPr/>
          <a:lstStyle/>
          <a:p>
            <a:fld id="{18F54F21-39AB-4312-AE66-A7302603A736}" type="slidenum">
              <a:rPr lang="tr-TR" smtClean="0"/>
              <a:pPr/>
              <a:t>14</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332656"/>
            <a:ext cx="8229600" cy="578328"/>
          </a:xfrm>
        </p:spPr>
        <p:txBody>
          <a:bodyPr>
            <a:normAutofit fontScale="90000"/>
          </a:bodyPr>
          <a:lstStyle/>
          <a:p>
            <a:r>
              <a:rPr lang="tr-TR" dirty="0" smtClean="0"/>
              <a:t>ÖZET</a:t>
            </a:r>
            <a:endParaRPr lang="tr-TR" dirty="0"/>
          </a:p>
        </p:txBody>
      </p:sp>
      <p:sp>
        <p:nvSpPr>
          <p:cNvPr id="3" name="2 İçerik Yer Tutucusu"/>
          <p:cNvSpPr>
            <a:spLocks noGrp="1"/>
          </p:cNvSpPr>
          <p:nvPr>
            <p:ph idx="1"/>
          </p:nvPr>
        </p:nvSpPr>
        <p:spPr>
          <a:xfrm>
            <a:off x="251520" y="836712"/>
            <a:ext cx="8640960" cy="5487888"/>
          </a:xfrm>
        </p:spPr>
        <p:txBody>
          <a:bodyPr>
            <a:normAutofit fontScale="77500" lnSpcReduction="20000"/>
          </a:bodyPr>
          <a:lstStyle/>
          <a:p>
            <a:pPr algn="just"/>
            <a:r>
              <a:rPr lang="tr-TR" i="1" dirty="0" smtClean="0"/>
              <a:t>“Reşat Nuri Güntekin, edebiyat sanatının her şeyden önce bir dil sanatı olduğunu bilen bir yazardır. Okul çocuklarından yurdun en uzak köşesindeki yurttaşlara kadar yayılmış ününü bu bilgisine borçludur. Başka yazarların ne dediklerini anlamayanlar, Reşat Nuri Güntekin’de kendi dillerini bulurlar. Deyişindeki rahatlık, içtenlik, günlük konuşmaları andıran sadelik, çoğunluğu onun kitaplarına çekiyordu. Okuyucular, onun kişilerine söylettiği sözleri kendileri söylemişler gibi bir duygu içindeydiler. Bu duygu, okul çocuklarından yurdun en uzak köşelerindeki yurttaşlara kadar, bütün toplumu edebiyat sanatına ısındırıyordu. Reşat Nuri Güntekin’e gelinceye kadar anlaşılmaz bir dille anlaşılmaz bir deyişin birleşmesi sayılan edebiyat, halkın dilini, halkın deyişi ile birleştirerek topluma yayıyordu.”</a:t>
            </a:r>
          </a:p>
          <a:p>
            <a:pPr algn="r">
              <a:buNone/>
            </a:pPr>
            <a:r>
              <a:rPr lang="tr-TR" b="1" i="1" dirty="0" smtClean="0"/>
              <a:t>(Orhan </a:t>
            </a:r>
            <a:r>
              <a:rPr lang="tr-TR" b="1" i="1" dirty="0" err="1" smtClean="0"/>
              <a:t>Hançerlioğlu</a:t>
            </a:r>
            <a:r>
              <a:rPr lang="tr-TR" b="1" i="1" dirty="0" smtClean="0"/>
              <a:t>)</a:t>
            </a:r>
          </a:p>
          <a:p>
            <a:endParaRPr lang="tr-TR" dirty="0" smtClean="0"/>
          </a:p>
          <a:p>
            <a:pPr>
              <a:buNone/>
            </a:pPr>
            <a:r>
              <a:rPr lang="tr-TR" b="1" i="1" dirty="0" smtClean="0"/>
              <a:t>Bu yedi cümlelik parça şöyle özetlenebilir: </a:t>
            </a:r>
          </a:p>
          <a:p>
            <a:r>
              <a:rPr lang="tr-TR" b="1" i="1" dirty="0" smtClean="0"/>
              <a:t>“</a:t>
            </a:r>
            <a:r>
              <a:rPr lang="tr-TR" i="1" dirty="0" smtClean="0"/>
              <a:t>Reşat Nuri Güntekin, diline özen göstermiştir. Bunun için de herkesin anladığı ve sevdiği bir yazardır. Onun, kendisinden önceki yazarlardan ayrılarak dil ve deyiş yönünden halka yönelmesi hem edebiyat anlayışını değiştirmiş hem de toplumu edebiyata ısındırmıştır.” (Emin Özdemir)</a:t>
            </a:r>
            <a:endParaRPr lang="tr-TR" dirty="0"/>
          </a:p>
        </p:txBody>
      </p:sp>
      <p:sp>
        <p:nvSpPr>
          <p:cNvPr id="4" name="3 Slayt Numarası Yer Tutucusu"/>
          <p:cNvSpPr>
            <a:spLocks noGrp="1"/>
          </p:cNvSpPr>
          <p:nvPr>
            <p:ph type="sldNum" sz="quarter" idx="12"/>
          </p:nvPr>
        </p:nvSpPr>
        <p:spPr/>
        <p:txBody>
          <a:bodyPr/>
          <a:lstStyle/>
          <a:p>
            <a:fld id="{18F54F21-39AB-4312-AE66-A7302603A736}" type="slidenum">
              <a:rPr lang="tr-TR" smtClean="0"/>
              <a:pPr/>
              <a:t>15</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428604"/>
            <a:ext cx="8229600" cy="5895996"/>
          </a:xfrm>
        </p:spPr>
        <p:txBody>
          <a:bodyPr>
            <a:normAutofit fontScale="85000" lnSpcReduction="10000"/>
          </a:bodyPr>
          <a:lstStyle/>
          <a:p>
            <a:r>
              <a:rPr lang="tr-TR" b="1" i="1" dirty="0" smtClean="0"/>
              <a:t>İNTİBAH</a:t>
            </a:r>
            <a:endParaRPr lang="tr-TR" dirty="0" smtClean="0"/>
          </a:p>
          <a:p>
            <a:pPr algn="just"/>
            <a:r>
              <a:rPr lang="tr-TR" i="1" dirty="0" smtClean="0"/>
              <a:t> Ali Bey iyi bir eğitim görmüştür ve zengin bir ailenin çocuğudur. İnce ruhlu bir adam olan Ali Bey biraz gösteriş meraklısıdır. Bu nedenle lüks bir yaşam sürmektedir. </a:t>
            </a:r>
            <a:r>
              <a:rPr lang="tr-TR" i="1" dirty="0" err="1" smtClean="0"/>
              <a:t>Çamlıca’da</a:t>
            </a:r>
            <a:r>
              <a:rPr lang="tr-TR" i="1" dirty="0" smtClean="0"/>
              <a:t> gezmeyi çok sever ve yine böyle bir Çamlıca gezisinde </a:t>
            </a:r>
            <a:r>
              <a:rPr lang="tr-TR" i="1" dirty="0" err="1" smtClean="0"/>
              <a:t>Mahpeyker’le</a:t>
            </a:r>
            <a:r>
              <a:rPr lang="tr-TR" i="1" dirty="0" smtClean="0"/>
              <a:t> tanışır ve ona âşık olur. </a:t>
            </a:r>
            <a:r>
              <a:rPr lang="tr-TR" i="1" dirty="0" err="1" smtClean="0"/>
              <a:t>Mahpeyker</a:t>
            </a:r>
            <a:r>
              <a:rPr lang="tr-TR" i="1" dirty="0" smtClean="0"/>
              <a:t> kötü yola düşmüş bir kadındır ama Ali Bey’in ona olan aşkı bunu görmesine engel olmuştur. Durumu öğrenen Ali Bey’in annesi onu </a:t>
            </a:r>
            <a:r>
              <a:rPr lang="tr-TR" i="1" dirty="0" err="1" smtClean="0"/>
              <a:t>Mahpeyker’den</a:t>
            </a:r>
            <a:r>
              <a:rPr lang="tr-TR" i="1" dirty="0" smtClean="0"/>
              <a:t> kurtarmak için </a:t>
            </a:r>
            <a:r>
              <a:rPr lang="tr-TR" i="1" dirty="0" err="1" smtClean="0"/>
              <a:t>Dilaşup</a:t>
            </a:r>
            <a:r>
              <a:rPr lang="tr-TR" i="1" dirty="0" smtClean="0"/>
              <a:t> isimli çok güzel bir cariye alır. </a:t>
            </a:r>
            <a:r>
              <a:rPr lang="tr-TR" i="1" dirty="0" err="1" smtClean="0"/>
              <a:t>Mahpeyker’e</a:t>
            </a:r>
            <a:r>
              <a:rPr lang="tr-TR" i="1" dirty="0" smtClean="0"/>
              <a:t> sırılsıklam âşık olan Ali Bey’in gözü </a:t>
            </a:r>
            <a:r>
              <a:rPr lang="tr-TR" i="1" dirty="0" err="1" smtClean="0"/>
              <a:t>Dilaşup’u</a:t>
            </a:r>
            <a:r>
              <a:rPr lang="tr-TR" i="1" dirty="0" smtClean="0"/>
              <a:t> bir türlü görmez. </a:t>
            </a:r>
            <a:r>
              <a:rPr lang="tr-TR" i="1" dirty="0" err="1" smtClean="0"/>
              <a:t>Mahpeyker’i</a:t>
            </a:r>
            <a:r>
              <a:rPr lang="tr-TR" i="1" dirty="0" smtClean="0"/>
              <a:t> görmek için evine giden Ali Bey onun bir hayat kadını olduğunu öğrenince yıkılır. Yıkılmış bir durumda evine dönen Ali Bey’i teselli etmek </a:t>
            </a:r>
            <a:r>
              <a:rPr lang="tr-TR" i="1" dirty="0" err="1" smtClean="0"/>
              <a:t>Dilaşup’a</a:t>
            </a:r>
            <a:r>
              <a:rPr lang="tr-TR" i="1" dirty="0" smtClean="0"/>
              <a:t> düşmüştür. Bir müddet sonra </a:t>
            </a:r>
            <a:r>
              <a:rPr lang="tr-TR" i="1" dirty="0" err="1" smtClean="0"/>
              <a:t>Dilaşup’un</a:t>
            </a:r>
            <a:r>
              <a:rPr lang="tr-TR" i="1" dirty="0" smtClean="0"/>
              <a:t> farkına varan Ali Bey onunla evlenir. Kindar bir karaktere sahip olan </a:t>
            </a:r>
            <a:r>
              <a:rPr lang="tr-TR" i="1" dirty="0" err="1" smtClean="0"/>
              <a:t>Mahpeyker</a:t>
            </a:r>
            <a:r>
              <a:rPr lang="tr-TR" i="1" dirty="0" smtClean="0"/>
              <a:t> ise kıskançlık krizine girer ve iradesi zayıf olan Ali Bey’e </a:t>
            </a:r>
            <a:r>
              <a:rPr lang="tr-TR" i="1" dirty="0" err="1" smtClean="0"/>
              <a:t>Dilaşup’un</a:t>
            </a:r>
            <a:r>
              <a:rPr lang="tr-TR" i="1" dirty="0" smtClean="0"/>
              <a:t> iyi biri olmadığını söyler. Ali Bey ise bunlara sorgulamadan inanır ve </a:t>
            </a:r>
            <a:r>
              <a:rPr lang="tr-TR" i="1" dirty="0" err="1" smtClean="0"/>
              <a:t>Dilaşup’u</a:t>
            </a:r>
            <a:r>
              <a:rPr lang="tr-TR" i="1" dirty="0" smtClean="0"/>
              <a:t> satar. </a:t>
            </a:r>
            <a:r>
              <a:rPr lang="tr-TR" i="1" dirty="0" err="1" smtClean="0"/>
              <a:t>Dilaşup’u</a:t>
            </a:r>
            <a:r>
              <a:rPr lang="tr-TR" i="1" dirty="0" smtClean="0"/>
              <a:t> bulan </a:t>
            </a:r>
            <a:r>
              <a:rPr lang="tr-TR" i="1" dirty="0" err="1" smtClean="0"/>
              <a:t>Mahpeyker</a:t>
            </a:r>
            <a:r>
              <a:rPr lang="tr-TR" i="1" dirty="0" smtClean="0"/>
              <a:t>, onu da kendisi gibi kötü yola düşürmeyi başarır.</a:t>
            </a:r>
            <a:endParaRPr lang="tr-TR" dirty="0" smtClean="0"/>
          </a:p>
          <a:p>
            <a:endParaRPr lang="tr-TR" dirty="0"/>
          </a:p>
        </p:txBody>
      </p:sp>
      <p:sp>
        <p:nvSpPr>
          <p:cNvPr id="4" name="3 Slayt Numarası Yer Tutucusu"/>
          <p:cNvSpPr>
            <a:spLocks noGrp="1"/>
          </p:cNvSpPr>
          <p:nvPr>
            <p:ph type="sldNum" sz="quarter" idx="12"/>
          </p:nvPr>
        </p:nvSpPr>
        <p:spPr/>
        <p:txBody>
          <a:bodyPr/>
          <a:lstStyle/>
          <a:p>
            <a:fld id="{18F54F21-39AB-4312-AE66-A7302603A736}" type="slidenum">
              <a:rPr lang="tr-TR" smtClean="0"/>
              <a:pPr/>
              <a:t>16</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571480"/>
            <a:ext cx="8229600" cy="5753120"/>
          </a:xfrm>
        </p:spPr>
        <p:txBody>
          <a:bodyPr>
            <a:normAutofit/>
          </a:bodyPr>
          <a:lstStyle/>
          <a:p>
            <a:pPr algn="just"/>
            <a:r>
              <a:rPr lang="tr-TR" i="1" dirty="0" smtClean="0"/>
              <a:t>Bu duruma dayanamayan Ali Bey ise üzüntüsünden hasta olur. </a:t>
            </a:r>
            <a:r>
              <a:rPr lang="tr-TR" i="1" dirty="0" err="1" smtClean="0"/>
              <a:t>Mahpeyker</a:t>
            </a:r>
            <a:r>
              <a:rPr lang="tr-TR" i="1" dirty="0" smtClean="0"/>
              <a:t> bunlarla da kalmaz ve Ali Bey’i öldürmeyi planlayarak onu bir eğlenceye davet eder. Durumu fark eden </a:t>
            </a:r>
            <a:r>
              <a:rPr lang="tr-TR" i="1" dirty="0" err="1" smtClean="0"/>
              <a:t>Dilaşup</a:t>
            </a:r>
            <a:r>
              <a:rPr lang="tr-TR" i="1" dirty="0" smtClean="0"/>
              <a:t> ise </a:t>
            </a:r>
            <a:r>
              <a:rPr lang="tr-TR" i="1" dirty="0" err="1" smtClean="0"/>
              <a:t>Mahpeyker’in</a:t>
            </a:r>
            <a:r>
              <a:rPr lang="tr-TR" i="1" dirty="0" smtClean="0"/>
              <a:t> amacını Ali Bey’e söyler fakat o kendisine inanmaz. </a:t>
            </a:r>
            <a:r>
              <a:rPr lang="tr-TR" i="1" dirty="0" err="1" smtClean="0"/>
              <a:t>Mahpeyker’in</a:t>
            </a:r>
            <a:r>
              <a:rPr lang="tr-TR" i="1" dirty="0" smtClean="0"/>
              <a:t> davetine giden Ali Bey, </a:t>
            </a:r>
            <a:r>
              <a:rPr lang="tr-TR" i="1" dirty="0" err="1" smtClean="0"/>
              <a:t>Mahpeyker’in</a:t>
            </a:r>
            <a:r>
              <a:rPr lang="tr-TR" i="1" dirty="0" smtClean="0"/>
              <a:t> amacını son anda fark eder ve oradan kaçmayı başarır. </a:t>
            </a:r>
            <a:r>
              <a:rPr lang="tr-TR" i="1" dirty="0" err="1" smtClean="0"/>
              <a:t>Mahpeyker’in</a:t>
            </a:r>
            <a:r>
              <a:rPr lang="tr-TR" i="1" dirty="0" smtClean="0"/>
              <a:t> tuttuğu kiralık katil ise yanlışlıkla </a:t>
            </a:r>
            <a:r>
              <a:rPr lang="tr-TR" i="1" dirty="0" err="1" smtClean="0"/>
              <a:t>Dilaşup’u</a:t>
            </a:r>
            <a:r>
              <a:rPr lang="tr-TR" i="1" dirty="0" smtClean="0"/>
              <a:t> öldürür. Ali Bey ise kaçtıktan sonra doğruca polise gitmiş ve durumu haber vermiştir. Eve polislerle gelen Ali Bey dayanamayarak </a:t>
            </a:r>
            <a:r>
              <a:rPr lang="tr-TR" i="1" dirty="0" err="1" smtClean="0"/>
              <a:t>Mahpeyker’i</a:t>
            </a:r>
            <a:r>
              <a:rPr lang="tr-TR" i="1" dirty="0" smtClean="0"/>
              <a:t> orada öldürür; tutuklanır ve hapse atılır. Bir müddet sonra ise kahrından ölür. </a:t>
            </a:r>
            <a:endParaRPr lang="tr-TR" dirty="0" smtClean="0"/>
          </a:p>
          <a:p>
            <a:pPr algn="just"/>
            <a:endParaRPr lang="tr-TR" dirty="0"/>
          </a:p>
        </p:txBody>
      </p:sp>
      <p:sp>
        <p:nvSpPr>
          <p:cNvPr id="4" name="3 Slayt Numarası Yer Tutucusu"/>
          <p:cNvSpPr>
            <a:spLocks noGrp="1"/>
          </p:cNvSpPr>
          <p:nvPr>
            <p:ph type="sldNum" sz="quarter" idx="12"/>
          </p:nvPr>
        </p:nvSpPr>
        <p:spPr/>
        <p:txBody>
          <a:bodyPr/>
          <a:lstStyle/>
          <a:p>
            <a:fld id="{18F54F21-39AB-4312-AE66-A7302603A736}" type="slidenum">
              <a:rPr lang="tr-TR" smtClean="0"/>
              <a:pPr/>
              <a:t>17</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95536" y="260648"/>
            <a:ext cx="8229600" cy="578328"/>
          </a:xfrm>
        </p:spPr>
        <p:txBody>
          <a:bodyPr>
            <a:normAutofit fontScale="90000"/>
          </a:bodyPr>
          <a:lstStyle/>
          <a:p>
            <a:r>
              <a:rPr lang="tr-TR" dirty="0" smtClean="0"/>
              <a:t>ALINTI YAPMA</a:t>
            </a:r>
            <a:endParaRPr lang="tr-TR" dirty="0"/>
          </a:p>
        </p:txBody>
      </p:sp>
      <p:sp>
        <p:nvSpPr>
          <p:cNvPr id="3" name="2 İçerik Yer Tutucusu"/>
          <p:cNvSpPr>
            <a:spLocks noGrp="1"/>
          </p:cNvSpPr>
          <p:nvPr>
            <p:ph idx="1"/>
          </p:nvPr>
        </p:nvSpPr>
        <p:spPr>
          <a:xfrm>
            <a:off x="179512" y="980728"/>
            <a:ext cx="8712968" cy="5343872"/>
          </a:xfrm>
        </p:spPr>
        <p:txBody>
          <a:bodyPr>
            <a:normAutofit/>
          </a:bodyPr>
          <a:lstStyle/>
          <a:p>
            <a:pPr algn="just"/>
            <a:r>
              <a:rPr lang="tr-TR" b="1" dirty="0" smtClean="0"/>
              <a:t>Alıntı yapmak</a:t>
            </a:r>
            <a:r>
              <a:rPr lang="tr-TR" dirty="0" smtClean="0"/>
              <a:t>: Belli bir metinden sözcük, söz öbeği, cümle ya da bölüm alma işine “aktarma”, aktarılana da “</a:t>
            </a:r>
            <a:r>
              <a:rPr lang="tr-TR" b="1" i="1" dirty="0" smtClean="0"/>
              <a:t>alıntı</a:t>
            </a:r>
            <a:r>
              <a:rPr lang="tr-TR" dirty="0" smtClean="0"/>
              <a:t>” denir. Araştırılan kaynaklarda ulaşılan önemli bilgiler ve görüşler, düşünceleri daha inandırıcı kılmak için alıntı yapılır. Alıntılarda amaç, bir başkasının düşüncelerinden yararlanmak, o düşünceyi kendi savımızı desteklemek için kullanmaktır. Kendi düşüncemizin doğruluğunu kanıtlamak için alıntı yaparız. Doğrudan aktarmada bir başkasının sözleri aynen verilirken dolaylı aktarmada alıntı yapılan kişinin düşünceleri değiştirilmeden ama farkı sözcüklerle verilir.</a:t>
            </a:r>
          </a:p>
          <a:p>
            <a:endParaRPr lang="tr-TR" dirty="0"/>
          </a:p>
        </p:txBody>
      </p:sp>
      <p:sp>
        <p:nvSpPr>
          <p:cNvPr id="4" name="3 Slayt Numarası Yer Tutucusu"/>
          <p:cNvSpPr>
            <a:spLocks noGrp="1"/>
          </p:cNvSpPr>
          <p:nvPr>
            <p:ph type="sldNum" sz="quarter" idx="12"/>
          </p:nvPr>
        </p:nvSpPr>
        <p:spPr/>
        <p:txBody>
          <a:bodyPr/>
          <a:lstStyle/>
          <a:p>
            <a:fld id="{18F54F21-39AB-4312-AE66-A7302603A736}" type="slidenum">
              <a:rPr lang="tr-TR" smtClean="0"/>
              <a:pPr/>
              <a:t>18</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79512" y="476672"/>
            <a:ext cx="8784976" cy="5976664"/>
          </a:xfrm>
          <a:ln>
            <a:solidFill>
              <a:schemeClr val="accent1"/>
            </a:solidFill>
          </a:ln>
        </p:spPr>
        <p:txBody>
          <a:bodyPr numCol="2">
            <a:normAutofit/>
          </a:bodyPr>
          <a:lstStyle/>
          <a:p>
            <a:r>
              <a:rPr lang="tr-TR" b="1" dirty="0" smtClean="0"/>
              <a:t>Kitaptan alıntı yapmışsak</a:t>
            </a:r>
          </a:p>
          <a:p>
            <a:r>
              <a:rPr lang="tr-TR" dirty="0" smtClean="0"/>
              <a:t>1. Yazarın soyadı ve adı </a:t>
            </a:r>
          </a:p>
          <a:p>
            <a:r>
              <a:rPr lang="tr-TR" dirty="0" smtClean="0"/>
              <a:t>2. Kitabın adı </a:t>
            </a:r>
          </a:p>
          <a:p>
            <a:r>
              <a:rPr lang="tr-TR" dirty="0" smtClean="0"/>
              <a:t>3. Kitabın yayınevi </a:t>
            </a:r>
          </a:p>
          <a:p>
            <a:r>
              <a:rPr lang="tr-TR" dirty="0" smtClean="0"/>
              <a:t>4. Kitabın basıldığı yer </a:t>
            </a:r>
          </a:p>
          <a:p>
            <a:r>
              <a:rPr lang="tr-TR" dirty="0" smtClean="0"/>
              <a:t>5. Kitabın basım yılını belirtiniz</a:t>
            </a:r>
            <a:r>
              <a:rPr lang="tr-TR" b="1" dirty="0" smtClean="0"/>
              <a:t>.</a:t>
            </a:r>
          </a:p>
          <a:p>
            <a:pPr>
              <a:buNone/>
            </a:pPr>
            <a:r>
              <a:rPr lang="tr-TR" b="1" i="1" dirty="0" smtClean="0"/>
              <a:t>AKTAŞ, Şerif, Ahmet Rasim'in Eserlerinde İstanbul, Kültür Bakanlığı Yayınları, Ankara, 1989.</a:t>
            </a:r>
          </a:p>
          <a:p>
            <a:pPr>
              <a:buNone/>
            </a:pPr>
            <a:endParaRPr lang="tr-TR" b="1" dirty="0" smtClean="0"/>
          </a:p>
          <a:p>
            <a:r>
              <a:rPr lang="tr-TR" sz="2400" b="1" dirty="0" smtClean="0"/>
              <a:t>Gazeteden alıntı yapmışsak </a:t>
            </a:r>
          </a:p>
          <a:p>
            <a:r>
              <a:rPr lang="tr-TR" dirty="0" smtClean="0"/>
              <a:t>1. Gazete yazarının soyadı ve adı </a:t>
            </a:r>
          </a:p>
          <a:p>
            <a:r>
              <a:rPr lang="tr-TR" dirty="0" smtClean="0"/>
              <a:t>2. Yazının başlığı </a:t>
            </a:r>
          </a:p>
          <a:p>
            <a:r>
              <a:rPr lang="tr-TR" dirty="0" smtClean="0"/>
              <a:t>3. Gazetenin adı </a:t>
            </a:r>
          </a:p>
          <a:p>
            <a:r>
              <a:rPr lang="tr-TR" dirty="0" smtClean="0"/>
              <a:t>4. Yazının yayın tarihi </a:t>
            </a:r>
          </a:p>
          <a:p>
            <a:r>
              <a:rPr lang="tr-TR" dirty="0" smtClean="0"/>
              <a:t>5. Makalenin yer aldığı sayfa numarası verilir.</a:t>
            </a:r>
          </a:p>
          <a:p>
            <a:pPr>
              <a:buNone/>
            </a:pPr>
            <a:r>
              <a:rPr lang="tr-TR" b="1" i="1" dirty="0" smtClean="0"/>
              <a:t>ÖZDİL, Yılmaz, “Maya Takvimi” Hürriyet gazetesi, 21.12.2012, s.3.</a:t>
            </a:r>
          </a:p>
          <a:p>
            <a:endParaRPr lang="tr-TR" dirty="0"/>
          </a:p>
        </p:txBody>
      </p:sp>
      <p:sp>
        <p:nvSpPr>
          <p:cNvPr id="4" name="3 Slayt Numarası Yer Tutucusu"/>
          <p:cNvSpPr>
            <a:spLocks noGrp="1"/>
          </p:cNvSpPr>
          <p:nvPr>
            <p:ph type="sldNum" sz="quarter" idx="12"/>
          </p:nvPr>
        </p:nvSpPr>
        <p:spPr/>
        <p:txBody>
          <a:bodyPr/>
          <a:lstStyle/>
          <a:p>
            <a:fld id="{18F54F21-39AB-4312-AE66-A7302603A736}" type="slidenum">
              <a:rPr lang="tr-TR" smtClean="0"/>
              <a:pPr/>
              <a:t>19</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Anlatıma Hazırlamak</a:t>
            </a:r>
            <a:endParaRPr lang="tr-TR" dirty="0"/>
          </a:p>
        </p:txBody>
      </p:sp>
      <p:sp>
        <p:nvSpPr>
          <p:cNvPr id="3" name="2 İçerik Yer Tutucusu"/>
          <p:cNvSpPr>
            <a:spLocks noGrp="1"/>
          </p:cNvSpPr>
          <p:nvPr>
            <p:ph idx="1"/>
          </p:nvPr>
        </p:nvSpPr>
        <p:spPr/>
        <p:txBody>
          <a:bodyPr/>
          <a:lstStyle/>
          <a:p>
            <a:pPr algn="just"/>
            <a:r>
              <a:rPr lang="tr-TR" dirty="0" smtClean="0"/>
              <a:t>Bir duyguyu, düşünceyi, konuyu söz veya yazı ile aktarmaya </a:t>
            </a:r>
            <a:r>
              <a:rPr lang="tr-TR" b="1" dirty="0" smtClean="0"/>
              <a:t>“anlatım" (ifade) denir</a:t>
            </a:r>
          </a:p>
          <a:p>
            <a:pPr algn="just"/>
            <a:r>
              <a:rPr lang="tr-TR" dirty="0" smtClean="0"/>
              <a:t>Her çalışmada olduğu gibi anlatımda da birtakım hazırlık çalışmaları yapmak gerekir çünkü  gözlem, okuma ve deneyimlerimiz yoluyla elde ettiğimiz düşünce ve duyguları gelişigüzel kullanamayız. Bunları birbiriyle ilgileri ve önem derecelerine göre düzenleyip sıralamamız gerekir. Bu sıralama işine de </a:t>
            </a:r>
            <a:r>
              <a:rPr lang="tr-TR" b="1" dirty="0" smtClean="0"/>
              <a:t>"plan" denilmektedir. </a:t>
            </a:r>
            <a:endParaRPr lang="tr-TR" dirty="0"/>
          </a:p>
        </p:txBody>
      </p:sp>
      <p:sp>
        <p:nvSpPr>
          <p:cNvPr id="4" name="3 Slayt Numarası Yer Tutucusu"/>
          <p:cNvSpPr>
            <a:spLocks noGrp="1"/>
          </p:cNvSpPr>
          <p:nvPr>
            <p:ph type="sldNum" sz="quarter" idx="12"/>
          </p:nvPr>
        </p:nvSpPr>
        <p:spPr/>
        <p:txBody>
          <a:bodyPr/>
          <a:lstStyle/>
          <a:p>
            <a:fld id="{18F54F21-39AB-4312-AE66-A7302603A736}" type="slidenum">
              <a:rPr lang="tr-TR" smtClean="0"/>
              <a:pPr/>
              <a:t>2</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79512" y="476672"/>
            <a:ext cx="8784976" cy="5976664"/>
          </a:xfrm>
          <a:ln>
            <a:solidFill>
              <a:schemeClr val="accent1"/>
            </a:solidFill>
          </a:ln>
        </p:spPr>
        <p:txBody>
          <a:bodyPr numCol="2">
            <a:normAutofit/>
          </a:bodyPr>
          <a:lstStyle/>
          <a:p>
            <a:r>
              <a:rPr lang="tr-TR" b="1" dirty="0" smtClean="0"/>
              <a:t>Dergiden alıntı yapmışsak </a:t>
            </a:r>
            <a:endParaRPr lang="tr-TR" dirty="0" smtClean="0"/>
          </a:p>
          <a:p>
            <a:r>
              <a:rPr lang="tr-TR" dirty="0" smtClean="0"/>
              <a:t>1. Yazarın soyadı ve adı </a:t>
            </a:r>
          </a:p>
          <a:p>
            <a:r>
              <a:rPr lang="tr-TR" dirty="0" smtClean="0"/>
              <a:t>2. Makale adı </a:t>
            </a:r>
          </a:p>
          <a:p>
            <a:r>
              <a:rPr lang="tr-TR" dirty="0" smtClean="0"/>
              <a:t>3. Derginin adı </a:t>
            </a:r>
          </a:p>
          <a:p>
            <a:r>
              <a:rPr lang="tr-TR" dirty="0" smtClean="0"/>
              <a:t>4. Derginin cildi, sayısı, ayı, yılı ve sayfa numarası verilir.</a:t>
            </a:r>
          </a:p>
          <a:p>
            <a:pPr>
              <a:buNone/>
            </a:pPr>
            <a:r>
              <a:rPr lang="tr-TR" b="1" i="1" dirty="0" smtClean="0"/>
              <a:t>YAKICI, Ali, “Âşık Tarzı Türk Şiirinde Atatürk”, GÜ Gazi Eğitim Fakültesi Dergisi, C.6, S.1, 1990, s.19-66</a:t>
            </a:r>
            <a:r>
              <a:rPr lang="tr-TR" dirty="0" smtClean="0"/>
              <a:t>.</a:t>
            </a:r>
          </a:p>
          <a:p>
            <a:pPr>
              <a:buNone/>
            </a:pPr>
            <a:endParaRPr lang="tr-TR" b="1" dirty="0" smtClean="0"/>
          </a:p>
          <a:p>
            <a:r>
              <a:rPr lang="tr-TR" sz="2400" b="1" dirty="0" smtClean="0"/>
              <a:t>Bir ansiklopediden alıntı yapmışsak </a:t>
            </a:r>
            <a:endParaRPr lang="tr-TR" sz="2400" dirty="0" smtClean="0"/>
          </a:p>
          <a:p>
            <a:r>
              <a:rPr lang="tr-TR" sz="2400" dirty="0" smtClean="0"/>
              <a:t>1. Yazarın soyadı ve adı </a:t>
            </a:r>
          </a:p>
          <a:p>
            <a:r>
              <a:rPr lang="tr-TR" sz="2400" dirty="0" smtClean="0"/>
              <a:t>2. Ansiklopedinin adı ve cildi </a:t>
            </a:r>
          </a:p>
          <a:p>
            <a:r>
              <a:rPr lang="tr-TR" sz="2400" dirty="0" smtClean="0"/>
              <a:t>3. Maddelerin yer aldığı sayfa verilir.</a:t>
            </a:r>
          </a:p>
          <a:p>
            <a:pPr>
              <a:buNone/>
            </a:pPr>
            <a:r>
              <a:rPr lang="tr-TR" sz="2400" b="1" i="1" dirty="0" smtClean="0"/>
              <a:t>LEVEND, Agâh Sırrı, Türk Edebiyatı Tarihi, I. cilt (Giriş), Ankara, 1983, s. 480.</a:t>
            </a:r>
          </a:p>
          <a:p>
            <a:endParaRPr lang="tr-TR" dirty="0"/>
          </a:p>
        </p:txBody>
      </p:sp>
      <p:sp>
        <p:nvSpPr>
          <p:cNvPr id="4" name="3 Slayt Numarası Yer Tutucusu"/>
          <p:cNvSpPr>
            <a:spLocks noGrp="1"/>
          </p:cNvSpPr>
          <p:nvPr>
            <p:ph type="sldNum" sz="quarter" idx="12"/>
          </p:nvPr>
        </p:nvSpPr>
        <p:spPr/>
        <p:txBody>
          <a:bodyPr/>
          <a:lstStyle/>
          <a:p>
            <a:fld id="{18F54F21-39AB-4312-AE66-A7302603A736}" type="slidenum">
              <a:rPr lang="tr-TR" smtClean="0"/>
              <a:pPr/>
              <a:t>20</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95536" y="188640"/>
            <a:ext cx="8229600" cy="650336"/>
          </a:xfrm>
        </p:spPr>
        <p:txBody>
          <a:bodyPr>
            <a:normAutofit fontScale="90000"/>
          </a:bodyPr>
          <a:lstStyle/>
          <a:p>
            <a:r>
              <a:rPr lang="tr-TR" dirty="0" smtClean="0"/>
              <a:t>DİPNOT KOYMAK</a:t>
            </a:r>
            <a:endParaRPr lang="tr-TR" dirty="0"/>
          </a:p>
        </p:txBody>
      </p:sp>
      <p:sp>
        <p:nvSpPr>
          <p:cNvPr id="3" name="2 İçerik Yer Tutucusu"/>
          <p:cNvSpPr>
            <a:spLocks noGrp="1"/>
          </p:cNvSpPr>
          <p:nvPr>
            <p:ph idx="1"/>
          </p:nvPr>
        </p:nvSpPr>
        <p:spPr>
          <a:xfrm>
            <a:off x="179512" y="764704"/>
            <a:ext cx="8712968" cy="5559896"/>
          </a:xfrm>
        </p:spPr>
        <p:txBody>
          <a:bodyPr>
            <a:normAutofit fontScale="92500" lnSpcReduction="10000"/>
          </a:bodyPr>
          <a:lstStyle/>
          <a:p>
            <a:pPr algn="just"/>
            <a:r>
              <a:rPr lang="tr-TR" dirty="0" smtClean="0"/>
              <a:t>Yazıda geçen herhangi bir söz veya sözcükle ilgili olarak sayfa altına konan aydınlatıcı, ek bilgiler içeren ya da kaynak belirten yazılara “</a:t>
            </a:r>
            <a:r>
              <a:rPr lang="tr-TR" b="1" i="1" dirty="0" smtClean="0"/>
              <a:t>dipnot</a:t>
            </a:r>
            <a:r>
              <a:rPr lang="tr-TR" dirty="0" smtClean="0"/>
              <a:t>” denir. Yazıyı oluştururken başka kaynaklardan da yararlanırız. Bu kaynaklar, hazırladığımız metinde dip not olarak verilmelidir. Bu dipnotlar, yazının rastgele değil, ciddi kaynaklardan yararlanılarak bir emek sonucu hazırlandığını gösterir.</a:t>
            </a:r>
          </a:p>
          <a:p>
            <a:r>
              <a:rPr lang="tr-TR" i="1" dirty="0" smtClean="0"/>
              <a:t>Dipnot koymanın şu yararları vardır:</a:t>
            </a:r>
            <a:endParaRPr lang="tr-TR" dirty="0" smtClean="0"/>
          </a:p>
          <a:p>
            <a:pPr lvl="0"/>
            <a:r>
              <a:rPr lang="tr-TR" dirty="0" smtClean="0"/>
              <a:t>Yazıda savunulan görüşlerin doğruluğunu desteklemek</a:t>
            </a:r>
          </a:p>
          <a:p>
            <a:pPr lvl="0"/>
            <a:r>
              <a:rPr lang="tr-TR" dirty="0" smtClean="0"/>
              <a:t>Bilgilerin kaynağını belirterek yazanın katkısını ortaya koymak</a:t>
            </a:r>
          </a:p>
          <a:p>
            <a:pPr lvl="0"/>
            <a:r>
              <a:rPr lang="tr-TR" dirty="0" smtClean="0"/>
              <a:t>Bilgilerin doğruluk ve güvenilirliği konusunda okuyucuya denetim imkânı vermek</a:t>
            </a:r>
          </a:p>
          <a:p>
            <a:pPr lvl="0"/>
            <a:r>
              <a:rPr lang="tr-TR" dirty="0" smtClean="0"/>
              <a:t>O konuda yazmak isteyen başka kimselere başvuru imkâ­nı sağlamak</a:t>
            </a:r>
          </a:p>
          <a:p>
            <a:endParaRPr lang="tr-TR" dirty="0"/>
          </a:p>
        </p:txBody>
      </p:sp>
      <p:sp>
        <p:nvSpPr>
          <p:cNvPr id="4" name="3 Slayt Numarası Yer Tutucusu"/>
          <p:cNvSpPr>
            <a:spLocks noGrp="1"/>
          </p:cNvSpPr>
          <p:nvPr>
            <p:ph type="sldNum" sz="quarter" idx="12"/>
          </p:nvPr>
        </p:nvSpPr>
        <p:spPr/>
        <p:txBody>
          <a:bodyPr/>
          <a:lstStyle/>
          <a:p>
            <a:fld id="{18F54F21-39AB-4312-AE66-A7302603A736}" type="slidenum">
              <a:rPr lang="tr-TR" smtClean="0"/>
              <a:pPr/>
              <a:t>21</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07504" y="260648"/>
            <a:ext cx="8784976" cy="6408712"/>
          </a:xfrm>
        </p:spPr>
        <p:txBody>
          <a:bodyPr>
            <a:normAutofit fontScale="85000" lnSpcReduction="20000"/>
          </a:bodyPr>
          <a:lstStyle/>
          <a:p>
            <a:r>
              <a:rPr lang="tr-TR" b="1" dirty="0" smtClean="0"/>
              <a:t>ZİYA GÖKALP’İN KÜLTÜR TARİHİMİZDEKİ YERİ</a:t>
            </a:r>
          </a:p>
          <a:p>
            <a:pPr marL="0" indent="355600" algn="just">
              <a:buNone/>
            </a:pPr>
            <a:r>
              <a:rPr lang="tr-TR" dirty="0" smtClean="0"/>
              <a:t>Ziya </a:t>
            </a:r>
            <a:r>
              <a:rPr lang="tr-TR" dirty="0" err="1" smtClean="0"/>
              <a:t>Göklap'in</a:t>
            </a:r>
            <a:r>
              <a:rPr lang="tr-TR" dirty="0" smtClean="0"/>
              <a:t> 1917’de yayımlanan “Kavim” şiirindeki</a:t>
            </a:r>
            <a:r>
              <a:rPr lang="tr-TR" b="1" dirty="0" smtClean="0"/>
              <a:t>¹</a:t>
            </a:r>
            <a:r>
              <a:rPr lang="tr-TR" dirty="0" smtClean="0"/>
              <a:t> “Türkiye devletim, Türklük milletim” mısrası ile 1919 yılında Malta’da sürgündeyken yazdığı “Çoban ve Bülbül” şiirindeki: Çoban dedi: Edirne’den ta Van’a Erzurum’a kadar benim mülklerim Bülbül dedi: İzmir, Maraş, Adana, İskenderun, Kerkük                                      </a:t>
            </a:r>
          </a:p>
          <a:p>
            <a:pPr marL="0" indent="355600" algn="just">
              <a:buNone/>
            </a:pPr>
            <a:r>
              <a:rPr lang="tr-TR" dirty="0" smtClean="0"/>
              <a:t>En saf Türklerim</a:t>
            </a:r>
            <a:r>
              <a:rPr lang="tr-TR" b="1" dirty="0" smtClean="0"/>
              <a:t>² </a:t>
            </a:r>
            <a:r>
              <a:rPr lang="tr-TR" dirty="0" smtClean="0"/>
              <a:t>mısraları ve daha sonra “Türkçülüğün Esasları” adlı kitabında yer alan “Bugün gerçeklik sahasında yalnız Türkiyecilik vardır. Fakat ruhların büyük bir özleyişle aradığı Kızıl Elma</a:t>
            </a:r>
            <a:r>
              <a:rPr lang="tr-TR" b="1" dirty="0" smtClean="0"/>
              <a:t>³</a:t>
            </a:r>
            <a:r>
              <a:rPr lang="tr-TR" dirty="0" smtClean="0"/>
              <a:t> gerçeklik sahasında değil, hayal sahasındadır.</a:t>
            </a:r>
            <a:r>
              <a:rPr lang="tr-TR" b="1" dirty="0" smtClean="0"/>
              <a:t>4</a:t>
            </a:r>
            <a:r>
              <a:rPr lang="tr-TR" dirty="0" smtClean="0"/>
              <a:t>” sözleri, ondaki siyasi ideolojilerin hayali kalıplarından sıyrılmış, Türkiye sınırları içinde kalan ölçülü bir milliyetçilik anlayışının kesin ifadeleridir. </a:t>
            </a:r>
          </a:p>
          <a:p>
            <a:pPr>
              <a:buNone/>
            </a:pPr>
            <a:r>
              <a:rPr lang="tr-TR" i="1" dirty="0" smtClean="0"/>
              <a:t>--------------------------------------------------------</a:t>
            </a:r>
          </a:p>
          <a:p>
            <a:r>
              <a:rPr lang="tr-TR" i="1" dirty="0" smtClean="0"/>
              <a:t>(1)Yeni Hayat Mecmuası, 1918 </a:t>
            </a:r>
          </a:p>
          <a:p>
            <a:r>
              <a:rPr lang="tr-TR" i="1" dirty="0" smtClean="0"/>
              <a:t>(2)TANSEL, Fevziye Abdullah, Ziya Gökalp Külliyatı I, 1952, s.303. </a:t>
            </a:r>
          </a:p>
          <a:p>
            <a:r>
              <a:rPr lang="tr-TR" i="1" dirty="0" smtClean="0"/>
              <a:t>(3)Ziya </a:t>
            </a:r>
            <a:r>
              <a:rPr lang="tr-TR" i="1" dirty="0" err="1" smtClean="0"/>
              <a:t>Gökalp’in</a:t>
            </a:r>
            <a:r>
              <a:rPr lang="tr-TR" i="1" dirty="0" smtClean="0"/>
              <a:t> gerçekleştirmek istediği millî ideal. Bu idealin nasıl gerçekleşeceğini “Kızıl Elma” adlı hikâye tarzındaki şiirinde anlatılmıştır. Bk. Tansel, Fevziye Abdullah, </a:t>
            </a:r>
            <a:r>
              <a:rPr lang="tr-TR" i="1" dirty="0" err="1" smtClean="0"/>
              <a:t>age</a:t>
            </a:r>
            <a:r>
              <a:rPr lang="tr-TR" i="1" dirty="0" smtClean="0"/>
              <a:t>. S.9-23. </a:t>
            </a:r>
          </a:p>
          <a:p>
            <a:r>
              <a:rPr lang="tr-TR" i="1" dirty="0" smtClean="0"/>
              <a:t>(4)GÖKALP, Ziya, Türkçülüğün Esasları, Mehmet Kaplan Yayınları, İstanbul, 1972, s.28.</a:t>
            </a:r>
            <a:endParaRPr lang="tr-TR" b="1" i="1" dirty="0" smtClean="0"/>
          </a:p>
          <a:p>
            <a:endParaRPr lang="tr-TR" dirty="0"/>
          </a:p>
        </p:txBody>
      </p:sp>
      <p:sp>
        <p:nvSpPr>
          <p:cNvPr id="4" name="3 Slayt Numarası Yer Tutucusu"/>
          <p:cNvSpPr>
            <a:spLocks noGrp="1"/>
          </p:cNvSpPr>
          <p:nvPr>
            <p:ph type="sldNum" sz="quarter" idx="12"/>
          </p:nvPr>
        </p:nvSpPr>
        <p:spPr/>
        <p:txBody>
          <a:bodyPr/>
          <a:lstStyle/>
          <a:p>
            <a:fld id="{18F54F21-39AB-4312-AE66-A7302603A736}" type="slidenum">
              <a:rPr lang="tr-TR" smtClean="0"/>
              <a:pPr/>
              <a:t>22</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476672"/>
            <a:ext cx="8229600" cy="722344"/>
          </a:xfrm>
        </p:spPr>
        <p:txBody>
          <a:bodyPr>
            <a:normAutofit fontScale="90000"/>
          </a:bodyPr>
          <a:lstStyle/>
          <a:p>
            <a:r>
              <a:rPr lang="tr-TR" b="1" dirty="0" smtClean="0"/>
              <a:t>Kaynakça Hazırlamak</a:t>
            </a:r>
            <a:endParaRPr lang="tr-TR" dirty="0"/>
          </a:p>
        </p:txBody>
      </p:sp>
      <p:sp>
        <p:nvSpPr>
          <p:cNvPr id="3" name="2 İçerik Yer Tutucusu"/>
          <p:cNvSpPr>
            <a:spLocks noGrp="1"/>
          </p:cNvSpPr>
          <p:nvPr>
            <p:ph idx="1"/>
          </p:nvPr>
        </p:nvSpPr>
        <p:spPr>
          <a:xfrm>
            <a:off x="457200" y="1196752"/>
            <a:ext cx="8229600" cy="5127848"/>
          </a:xfrm>
        </p:spPr>
        <p:txBody>
          <a:bodyPr>
            <a:normAutofit fontScale="92500"/>
          </a:bodyPr>
          <a:lstStyle/>
          <a:p>
            <a:r>
              <a:rPr lang="tr-TR" dirty="0" smtClean="0"/>
              <a:t>Bir yapıtın hazırlanma sürecinde yararlanılan kaynakların verildiği listeye “</a:t>
            </a:r>
            <a:r>
              <a:rPr lang="tr-TR" b="1" dirty="0" smtClean="0"/>
              <a:t>kaynakça</a:t>
            </a:r>
            <a:r>
              <a:rPr lang="tr-TR" dirty="0" smtClean="0"/>
              <a:t>" denir. Kaynakçada yararlanılan kaynakların yazarı, adı, hangi yayınevi tarafından yayımlandığı, basım yeri ve tarihi gibi bilgiler yer alır. Kaynakçaya </a:t>
            </a:r>
            <a:r>
              <a:rPr lang="tr-TR" b="1" dirty="0" smtClean="0"/>
              <a:t>bibliyografya</a:t>
            </a:r>
            <a:r>
              <a:rPr lang="tr-TR" dirty="0" smtClean="0"/>
              <a:t> da denir.</a:t>
            </a:r>
          </a:p>
          <a:p>
            <a:r>
              <a:rPr lang="tr-TR" b="1" dirty="0" smtClean="0"/>
              <a:t>Tansel, Fevziye Abdullah, İyi ve Doğru Yazma Usulleri, Kubbealtı Neşriyat, İstanbul, 1985.</a:t>
            </a:r>
          </a:p>
          <a:p>
            <a:r>
              <a:rPr lang="tr-TR" dirty="0" smtClean="0"/>
              <a:t>Burada yazıyı veya eseri hazırlarken yararlanılan bir kaynak hakkında bilgi verilmiştir. Yararlanılan eserin yazarı “Fevziye Abdullah Tansel” olduğu, eserin adının “İyi ve Doğru Yazma Usulleri” olduğu, eserin “Kubbealtı Neşriyat” tarafından yayımlandığı, “İstanbul”da basıldığı ve basım yılının da “1985” olduğu gösterilmiştir</a:t>
            </a:r>
          </a:p>
          <a:p>
            <a:endParaRPr lang="tr-TR" dirty="0"/>
          </a:p>
        </p:txBody>
      </p:sp>
      <p:sp>
        <p:nvSpPr>
          <p:cNvPr id="4" name="3 Slayt Numarası Yer Tutucusu"/>
          <p:cNvSpPr>
            <a:spLocks noGrp="1"/>
          </p:cNvSpPr>
          <p:nvPr>
            <p:ph type="sldNum" sz="quarter" idx="12"/>
          </p:nvPr>
        </p:nvSpPr>
        <p:spPr/>
        <p:txBody>
          <a:bodyPr/>
          <a:lstStyle/>
          <a:p>
            <a:fld id="{18F54F21-39AB-4312-AE66-A7302603A736}" type="slidenum">
              <a:rPr lang="tr-TR" smtClean="0"/>
              <a:pPr/>
              <a:t>23</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79512" y="188640"/>
            <a:ext cx="8784976" cy="6552728"/>
          </a:xfrm>
        </p:spPr>
        <p:txBody>
          <a:bodyPr>
            <a:normAutofit fontScale="92500" lnSpcReduction="20000"/>
          </a:bodyPr>
          <a:lstStyle/>
          <a:p>
            <a:r>
              <a:rPr lang="tr-TR" b="1" dirty="0" smtClean="0"/>
              <a:t>Sentez Yapmak</a:t>
            </a:r>
            <a:endParaRPr lang="tr-TR" dirty="0" smtClean="0"/>
          </a:p>
          <a:p>
            <a:pPr marL="0" indent="452438" algn="just">
              <a:buNone/>
            </a:pPr>
            <a:r>
              <a:rPr lang="tr-TR" dirty="0" smtClean="0"/>
              <a:t>Sentez eldeki bilgilerden yeni bir sonuca ulaşma demektir.</a:t>
            </a:r>
          </a:p>
          <a:p>
            <a:pPr marL="0" indent="452438" algn="just">
              <a:buNone/>
            </a:pPr>
            <a:r>
              <a:rPr lang="tr-TR" dirty="0" smtClean="0"/>
              <a:t>Elde edilen bilgiler olduğu gibi değil, bir elemeden geçirildikten sonra yazıya ve konuşmaya aktarılır. Yapılan gözlem ve araştırmalar sonucu ulaşılan bilgiler bir süzgeçten geçirilir, ayıklanır ve anlatıcının gözüyle sunulur. Bir yazı ya da konuşmada sentez yapmak çok önemlidir.. </a:t>
            </a:r>
          </a:p>
          <a:p>
            <a:pPr marL="0" indent="452438" algn="just">
              <a:buNone/>
            </a:pPr>
            <a:r>
              <a:rPr lang="tr-TR" b="1" dirty="0" smtClean="0"/>
              <a:t>Anlatım Yöntemi Belirlemek</a:t>
            </a:r>
          </a:p>
          <a:p>
            <a:pPr marL="0" indent="452438" algn="just">
              <a:buNone/>
            </a:pPr>
            <a:r>
              <a:rPr lang="tr-TR" dirty="0" smtClean="0"/>
              <a:t>Yazıda anlatım biçimi çok önemlidir. Seçilen konuya ve belirlenen amaca uygun bir anlatım biçimi kullanmak, mesajın muhataba daha iyi ulaşmasını sağlar. Kullanılacak anlatım tekniği, konuya uygun olmalıdır.</a:t>
            </a:r>
          </a:p>
          <a:p>
            <a:pPr marL="0" indent="452438" algn="just">
              <a:buNone/>
            </a:pPr>
            <a:r>
              <a:rPr lang="tr-TR" dirty="0" smtClean="0"/>
              <a:t>Örneğin, bir şeyi açıklama, bir düşünceyi aydınlatma, bir durum ya da karakteri inceleme, bir terimi tanımlama durumunda amaç bilgi vermektir. Bu durumda açıklama tekniği kullanılabilir. Aynı şekilde amaç karşımızdakinin yerleşik kanılarını değiştirmekse, tartışma; okuru olay içinde yaşatmaksa öyküleme, dışı dünyayı okurun gözü önünde canlandırmaksa betimleme tekniği kullanılabilir</a:t>
            </a:r>
          </a:p>
          <a:p>
            <a:endParaRPr lang="tr-TR" dirty="0" smtClean="0"/>
          </a:p>
          <a:p>
            <a:endParaRPr lang="tr-TR" dirty="0" smtClean="0"/>
          </a:p>
          <a:p>
            <a:endParaRPr lang="tr-TR" dirty="0"/>
          </a:p>
        </p:txBody>
      </p:sp>
      <p:sp>
        <p:nvSpPr>
          <p:cNvPr id="4" name="3 Slayt Numarası Yer Tutucusu"/>
          <p:cNvSpPr>
            <a:spLocks noGrp="1"/>
          </p:cNvSpPr>
          <p:nvPr>
            <p:ph type="sldNum" sz="quarter" idx="12"/>
          </p:nvPr>
        </p:nvSpPr>
        <p:spPr/>
        <p:txBody>
          <a:bodyPr/>
          <a:lstStyle/>
          <a:p>
            <a:fld id="{18F54F21-39AB-4312-AE66-A7302603A736}" type="slidenum">
              <a:rPr lang="tr-TR" smtClean="0"/>
              <a:pPr/>
              <a:t>24</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79512" y="404664"/>
            <a:ext cx="8784976" cy="5919936"/>
          </a:xfrm>
        </p:spPr>
        <p:txBody>
          <a:bodyPr>
            <a:normAutofit/>
          </a:bodyPr>
          <a:lstStyle/>
          <a:p>
            <a:r>
              <a:rPr lang="tr-TR" b="1" dirty="0" smtClean="0"/>
              <a:t>Bütünlük Oluşturmak</a:t>
            </a:r>
          </a:p>
          <a:p>
            <a:r>
              <a:rPr lang="tr-TR" dirty="0" smtClean="0"/>
              <a:t>Yazı oluşturulurken ya da bir konuşma yaparken yazının veya konuşmanın kendi içinde bir bütünlük taşımasına özen gösterilmelidir. Yazıyı yazarken veya konuşurken düşünce ve deneyimlerin nasıl sıralanacağı, ana düşünce ile yardımcı düşünceleri nasıl birleştirileceği iyi planlanmalıdır..</a:t>
            </a:r>
          </a:p>
          <a:p>
            <a:endParaRPr lang="tr-TR" dirty="0" smtClean="0"/>
          </a:p>
        </p:txBody>
      </p:sp>
      <p:sp>
        <p:nvSpPr>
          <p:cNvPr id="4" name="3 Slayt Numarası Yer Tutucusu"/>
          <p:cNvSpPr>
            <a:spLocks noGrp="1"/>
          </p:cNvSpPr>
          <p:nvPr>
            <p:ph type="sldNum" sz="quarter" idx="12"/>
          </p:nvPr>
        </p:nvSpPr>
        <p:spPr/>
        <p:txBody>
          <a:bodyPr/>
          <a:lstStyle/>
          <a:p>
            <a:fld id="{18F54F21-39AB-4312-AE66-A7302603A736}" type="slidenum">
              <a:rPr lang="tr-TR" smtClean="0"/>
              <a:pPr/>
              <a:t>25</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07504" y="260648"/>
            <a:ext cx="8856984" cy="6063952"/>
          </a:xfrm>
        </p:spPr>
        <p:txBody>
          <a:bodyPr>
            <a:normAutofit fontScale="85000" lnSpcReduction="20000"/>
          </a:bodyPr>
          <a:lstStyle/>
          <a:p>
            <a:r>
              <a:rPr lang="tr-TR" dirty="0" smtClean="0"/>
              <a:t>METİN İNCELEME</a:t>
            </a:r>
          </a:p>
          <a:p>
            <a:pPr marL="3175" indent="179388" algn="just">
              <a:buNone/>
            </a:pPr>
            <a:r>
              <a:rPr lang="tr-TR" dirty="0" smtClean="0"/>
              <a:t>Örnek</a:t>
            </a:r>
          </a:p>
          <a:p>
            <a:pPr marL="3175" indent="179388" algn="just">
              <a:buNone/>
            </a:pPr>
            <a:r>
              <a:rPr lang="tr-TR" i="1" dirty="0" smtClean="0"/>
              <a:t>Gündüz Akıncı </a:t>
            </a:r>
            <a:r>
              <a:rPr lang="tr-TR" i="1" dirty="0" err="1" smtClean="0"/>
              <a:t>Hâmit’i</a:t>
            </a:r>
            <a:r>
              <a:rPr lang="tr-TR" i="1" dirty="0" smtClean="0"/>
              <a:t> “bizim ilk feminist yazarımız” </a:t>
            </a:r>
            <a:r>
              <a:rPr lang="tr-TR" b="1" i="1" dirty="0" smtClean="0"/>
              <a:t>188</a:t>
            </a:r>
            <a:r>
              <a:rPr lang="tr-TR" i="1" dirty="0" smtClean="0"/>
              <a:t> sayar, Tanpınar da eserin yeniliklerine, yazarın tiyatro hakkındaki görüşlerine, hayatıyla ve romantizmle olan ilişkisine temas eder </a:t>
            </a:r>
            <a:r>
              <a:rPr lang="tr-TR" i="1" dirty="0" err="1" smtClean="0"/>
              <a:t>Hâmit'in</a:t>
            </a:r>
            <a:r>
              <a:rPr lang="tr-TR" i="1" dirty="0" smtClean="0"/>
              <a:t> Hindistan’ı mekân seçen eserinde romantiklerin etkisini de unutmamak gerekir.</a:t>
            </a:r>
            <a:r>
              <a:rPr lang="tr-TR" b="1" i="1" dirty="0" smtClean="0"/>
              <a:t>190</a:t>
            </a:r>
            <a:endParaRPr lang="tr-TR" b="1" dirty="0" smtClean="0"/>
          </a:p>
          <a:p>
            <a:pPr marL="3175" indent="179388" algn="just">
              <a:buNone/>
            </a:pPr>
            <a:r>
              <a:rPr lang="tr-TR" i="1" dirty="0" err="1" smtClean="0"/>
              <a:t>Duhter</a:t>
            </a:r>
            <a:r>
              <a:rPr lang="tr-TR" i="1" dirty="0" smtClean="0"/>
              <a:t>-i Hindu hakkında ilk ciddi tenkit Ömer </a:t>
            </a:r>
            <a:r>
              <a:rPr lang="tr-TR" i="1" dirty="0" err="1" smtClean="0"/>
              <a:t>Lutfi</a:t>
            </a:r>
            <a:r>
              <a:rPr lang="tr-TR" i="1" dirty="0" smtClean="0"/>
              <a:t> tarafından Tecrübe-i </a:t>
            </a:r>
            <a:r>
              <a:rPr lang="tr-TR" i="1" dirty="0" err="1" smtClean="0"/>
              <a:t>İntikad</a:t>
            </a:r>
            <a:r>
              <a:rPr lang="tr-TR" i="1" dirty="0" smtClean="0"/>
              <a:t> adlı eseriyle yapılmıştır</a:t>
            </a:r>
            <a:r>
              <a:rPr lang="tr-TR" b="1" i="1" dirty="0" smtClean="0"/>
              <a:t>191 </a:t>
            </a:r>
            <a:r>
              <a:rPr lang="tr-TR" i="1" dirty="0" smtClean="0"/>
              <a:t> Nahit Sırrı </a:t>
            </a:r>
            <a:r>
              <a:rPr lang="tr-TR" i="1" dirty="0" err="1" smtClean="0"/>
              <a:t>Örik</a:t>
            </a:r>
            <a:r>
              <a:rPr lang="tr-TR" i="1" dirty="0" smtClean="0"/>
              <a:t> bu eseri mantıksızlıklarına rağmen beğenir:</a:t>
            </a:r>
            <a:endParaRPr lang="tr-TR" dirty="0" smtClean="0"/>
          </a:p>
          <a:p>
            <a:pPr marL="3175" indent="179388" algn="just">
              <a:buNone/>
            </a:pPr>
            <a:r>
              <a:rPr lang="tr-TR" i="1" dirty="0" smtClean="0"/>
              <a:t>“Fakat eseri okurken insana kudretle tesir eden </a:t>
            </a:r>
            <a:r>
              <a:rPr lang="tr-TR" i="1" dirty="0" err="1" smtClean="0"/>
              <a:t>latîf</a:t>
            </a:r>
            <a:r>
              <a:rPr lang="tr-TR" i="1" dirty="0" smtClean="0"/>
              <a:t>, </a:t>
            </a:r>
            <a:r>
              <a:rPr lang="tr-TR" i="1" dirty="0" err="1" smtClean="0"/>
              <a:t>rakîk</a:t>
            </a:r>
            <a:r>
              <a:rPr lang="tr-TR" i="1" dirty="0" smtClean="0"/>
              <a:t> veya pür-ihtiras parçalar çok, lisan yer yer muhteşem, çok yüksek, güzel ve düşündürücü fikirler ile mebzuldür. Bu sebeple de </a:t>
            </a:r>
            <a:r>
              <a:rPr lang="tr-TR" i="1" dirty="0" err="1" smtClean="0"/>
              <a:t>Duhter</a:t>
            </a:r>
            <a:r>
              <a:rPr lang="tr-TR" i="1" dirty="0" smtClean="0"/>
              <a:t>-i Hindu’yu </a:t>
            </a:r>
            <a:r>
              <a:rPr lang="tr-TR" i="1" dirty="0" err="1" smtClean="0"/>
              <a:t>temâşâ</a:t>
            </a:r>
            <a:r>
              <a:rPr lang="tr-TR" i="1" dirty="0" smtClean="0"/>
              <a:t> edebiyatımızın hâlâ en güzel eserlerinden biri sayarız.”</a:t>
            </a:r>
            <a:r>
              <a:rPr lang="tr-TR" b="1" i="1" dirty="0" smtClean="0"/>
              <a:t>192</a:t>
            </a:r>
            <a:endParaRPr lang="tr-TR" b="1" dirty="0" smtClean="0"/>
          </a:p>
          <a:p>
            <a:pPr marL="3175" indent="179388" algn="just">
              <a:buNone/>
            </a:pPr>
            <a:r>
              <a:rPr lang="tr-TR" i="1" dirty="0" smtClean="0"/>
              <a:t>Fitnen, Zeynep gibi </a:t>
            </a:r>
            <a:r>
              <a:rPr lang="tr-TR" i="1" dirty="0" err="1" smtClean="0"/>
              <a:t>Hâmit’in</a:t>
            </a:r>
            <a:r>
              <a:rPr lang="tr-TR" i="1" dirty="0" smtClean="0"/>
              <a:t> Londra’da yazdığı, dönemin Maarif Nezareti’nden basım izni alamadığı ve görevinden uzaklaştırılmasına da yol açan eseridir.</a:t>
            </a:r>
            <a:r>
              <a:rPr lang="tr-TR" b="1" i="1" dirty="0" smtClean="0"/>
              <a:t>193</a:t>
            </a:r>
            <a:r>
              <a:rPr lang="tr-TR" i="1" dirty="0" smtClean="0"/>
              <a:t> </a:t>
            </a:r>
            <a:r>
              <a:rPr lang="tr-TR" i="1" dirty="0" err="1" smtClean="0"/>
              <a:t>Hâmit</a:t>
            </a:r>
            <a:r>
              <a:rPr lang="tr-TR" i="1" dirty="0" smtClean="0"/>
              <a:t> çok sevdiği Londra'ya ancak, bir daha edebiyat ile uğraşmayacağına dair el yazısıyla verdiği söz sayesinde iade edilebilmiştir. Ahmet Hamdi Tanpınar bir yazar için çok zor olan böylesine bir kararı vermiş olmasının ve yazmaktan alıkonulmasının </a:t>
            </a:r>
            <a:r>
              <a:rPr lang="tr-TR" i="1" dirty="0" err="1" smtClean="0"/>
              <a:t>Hâmit'in</a:t>
            </a:r>
            <a:r>
              <a:rPr lang="tr-TR" i="1" dirty="0" smtClean="0"/>
              <a:t> dilini ve sanatını etkilendiğinden söz eder</a:t>
            </a:r>
            <a:r>
              <a:rPr lang="tr-TR" dirty="0" smtClean="0"/>
              <a:t>.</a:t>
            </a:r>
            <a:r>
              <a:rPr lang="tr-TR" b="1" dirty="0" smtClean="0"/>
              <a:t>194</a:t>
            </a:r>
          </a:p>
          <a:p>
            <a:endParaRPr lang="tr-TR" dirty="0"/>
          </a:p>
        </p:txBody>
      </p:sp>
      <p:sp>
        <p:nvSpPr>
          <p:cNvPr id="4" name="3 Slayt Numarası Yer Tutucusu"/>
          <p:cNvSpPr>
            <a:spLocks noGrp="1"/>
          </p:cNvSpPr>
          <p:nvPr>
            <p:ph type="sldNum" sz="quarter" idx="12"/>
          </p:nvPr>
        </p:nvSpPr>
        <p:spPr/>
        <p:txBody>
          <a:bodyPr/>
          <a:lstStyle/>
          <a:p>
            <a:fld id="{18F54F21-39AB-4312-AE66-A7302603A736}" type="slidenum">
              <a:rPr lang="tr-TR" smtClean="0"/>
              <a:pPr/>
              <a:t>26</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332656"/>
            <a:ext cx="8229600" cy="5991944"/>
          </a:xfrm>
        </p:spPr>
        <p:txBody>
          <a:bodyPr>
            <a:normAutofit fontScale="85000" lnSpcReduction="10000"/>
          </a:bodyPr>
          <a:lstStyle/>
          <a:p>
            <a:pPr>
              <a:buNone/>
            </a:pPr>
            <a:r>
              <a:rPr lang="tr-TR" i="1" dirty="0" smtClean="0"/>
              <a:t>188.Gündüz Akıncı a.e.s.63.</a:t>
            </a:r>
            <a:endParaRPr lang="tr-TR" dirty="0" smtClean="0"/>
          </a:p>
          <a:p>
            <a:pPr>
              <a:buNone/>
            </a:pPr>
            <a:r>
              <a:rPr lang="tr-TR" dirty="0" smtClean="0"/>
              <a:t>189.</a:t>
            </a:r>
            <a:r>
              <a:rPr lang="tr-TR" i="1" dirty="0" smtClean="0"/>
              <a:t>Tanpınar'ın bu tiyatro eseriyle ilgili değerlendirmeleri için bk. 19. Asır Türk Edebiyatı Tarihi, s. 563-565, 583.</a:t>
            </a:r>
            <a:endParaRPr lang="tr-TR" dirty="0" smtClean="0"/>
          </a:p>
          <a:p>
            <a:pPr>
              <a:buNone/>
            </a:pPr>
            <a:r>
              <a:rPr lang="tr-TR" i="1" dirty="0" smtClean="0"/>
              <a:t>190.Gündüz Akıncı, </a:t>
            </a:r>
            <a:r>
              <a:rPr lang="tr-TR" i="1" dirty="0" err="1" smtClean="0"/>
              <a:t>Abdülhak</a:t>
            </a:r>
            <a:r>
              <a:rPr lang="tr-TR" i="1" dirty="0" smtClean="0"/>
              <a:t> Hamit Tarhan, Hayatı, Eserleri ve Sanatı, A. Ü. Dil ve Tarih Coğrafya Fakültesi Yayınları Ankara 1954. Akıncı burada </a:t>
            </a:r>
            <a:r>
              <a:rPr lang="tr-TR" i="1" dirty="0" err="1" smtClean="0"/>
              <a:t>Atala’nın</a:t>
            </a:r>
            <a:r>
              <a:rPr lang="tr-TR" i="1" dirty="0" smtClean="0"/>
              <a:t> etkisi üzerinde durur.</a:t>
            </a:r>
            <a:endParaRPr lang="tr-TR" dirty="0" smtClean="0"/>
          </a:p>
          <a:p>
            <a:pPr>
              <a:buNone/>
            </a:pPr>
            <a:r>
              <a:rPr lang="tr-TR" i="1" dirty="0" smtClean="0"/>
              <a:t>191.Fikri Paşa-zade </a:t>
            </a:r>
            <a:r>
              <a:rPr lang="tr-TR" i="1" dirty="0" err="1" smtClean="0"/>
              <a:t>ÖmerLütfi</a:t>
            </a:r>
            <a:r>
              <a:rPr lang="tr-TR" i="1" dirty="0" smtClean="0"/>
              <a:t>, Bir Tecrübe-i </a:t>
            </a:r>
            <a:r>
              <a:rPr lang="tr-TR" i="1" dirty="0" err="1" smtClean="0"/>
              <a:t>İntikad</a:t>
            </a:r>
            <a:r>
              <a:rPr lang="tr-TR" i="1" dirty="0" smtClean="0"/>
              <a:t>, Kahire 1905.</a:t>
            </a:r>
            <a:endParaRPr lang="tr-TR" dirty="0" smtClean="0"/>
          </a:p>
          <a:p>
            <a:pPr>
              <a:buNone/>
            </a:pPr>
            <a:r>
              <a:rPr lang="tr-TR" i="1" dirty="0" smtClean="0"/>
              <a:t>192.Nahit Sırrı </a:t>
            </a:r>
            <a:r>
              <a:rPr lang="tr-TR" i="1" dirty="0" err="1" smtClean="0"/>
              <a:t>Örik</a:t>
            </a:r>
            <a:r>
              <a:rPr lang="tr-TR" i="1" dirty="0" smtClean="0"/>
              <a:t>, ‘</a:t>
            </a:r>
            <a:r>
              <a:rPr lang="tr-TR" i="1" dirty="0" err="1" smtClean="0"/>
              <a:t>Abdülhak</a:t>
            </a:r>
            <a:r>
              <a:rPr lang="tr-TR" i="1" dirty="0" smtClean="0"/>
              <a:t> </a:t>
            </a:r>
            <a:r>
              <a:rPr lang="tr-TR" i="1" dirty="0" err="1" smtClean="0"/>
              <a:t>Hâmit’in</a:t>
            </a:r>
            <a:r>
              <a:rPr lang="tr-TR" i="1" dirty="0" smtClean="0"/>
              <a:t> Tiyatro Eseleri”, Ülkü, Eylül 1937, s.7.</a:t>
            </a:r>
            <a:endParaRPr lang="tr-TR" dirty="0" smtClean="0"/>
          </a:p>
          <a:p>
            <a:pPr>
              <a:buNone/>
            </a:pPr>
            <a:r>
              <a:rPr lang="tr-TR" i="1" dirty="0" smtClean="0"/>
              <a:t>193.</a:t>
            </a:r>
            <a:r>
              <a:rPr lang="tr-TR" i="1" dirty="0" err="1" smtClean="0"/>
              <a:t>Hâmit</a:t>
            </a:r>
            <a:r>
              <a:rPr lang="tr-TR" i="1" dirty="0" smtClean="0"/>
              <a:t> bu konuda hatıralarında geniş bilgi verir. </a:t>
            </a:r>
            <a:r>
              <a:rPr lang="tr-TR" i="1" dirty="0" err="1" smtClean="0"/>
              <a:t>Abdülhak</a:t>
            </a:r>
            <a:r>
              <a:rPr lang="tr-TR" i="1" dirty="0" smtClean="0"/>
              <a:t> </a:t>
            </a:r>
            <a:r>
              <a:rPr lang="tr-TR" i="1" dirty="0" err="1" smtClean="0"/>
              <a:t>Hâmit’in</a:t>
            </a:r>
            <a:r>
              <a:rPr lang="tr-TR" i="1" dirty="0" smtClean="0"/>
              <a:t> Hatıraları, Hzl. İnci </a:t>
            </a:r>
            <a:r>
              <a:rPr lang="tr-TR" i="1" dirty="0" err="1" smtClean="0"/>
              <a:t>Enginün</a:t>
            </a:r>
            <a:r>
              <a:rPr lang="tr-TR" i="1" dirty="0" smtClean="0"/>
              <a:t>, Dergah Yayınevi, 1994, s.257 </a:t>
            </a:r>
            <a:r>
              <a:rPr lang="tr-TR" i="1" dirty="0" err="1" smtClean="0"/>
              <a:t>vd</a:t>
            </a:r>
            <a:r>
              <a:rPr lang="tr-TR" i="1" dirty="0" smtClean="0"/>
              <a:t>.</a:t>
            </a:r>
            <a:endParaRPr lang="tr-TR" dirty="0" smtClean="0"/>
          </a:p>
          <a:p>
            <a:pPr>
              <a:buNone/>
            </a:pPr>
            <a:r>
              <a:rPr lang="tr-TR" i="1" dirty="0" smtClean="0"/>
              <a:t>194.</a:t>
            </a:r>
            <a:r>
              <a:rPr lang="x-none" i="1" smtClean="0"/>
              <a:t>“Bir şairin hiç de lehine olmayan bir şeyi yapmaya, Abdülhamit Han’a sekiz sene fasılayla iki defa şiir yazmayacağını taahhüt etmeye mecbur kalır. Söylemeye hacet yok ki o sadece takip edilmiş adam değil, susturulmuş adamdır. "Ahmet Hamdi Tanpınar, 19. Asır Türk Edebiyatı Tarihi, Çağlayan Kitabevi,7.b.s. 516.</a:t>
            </a:r>
            <a:endParaRPr lang="tr-TR" dirty="0" smtClean="0"/>
          </a:p>
          <a:p>
            <a:endParaRPr lang="tr-TR" dirty="0"/>
          </a:p>
        </p:txBody>
      </p:sp>
      <p:sp>
        <p:nvSpPr>
          <p:cNvPr id="4" name="3 Slayt Numarası Yer Tutucusu"/>
          <p:cNvSpPr>
            <a:spLocks noGrp="1"/>
          </p:cNvSpPr>
          <p:nvPr>
            <p:ph type="sldNum" sz="quarter" idx="12"/>
          </p:nvPr>
        </p:nvSpPr>
        <p:spPr/>
        <p:txBody>
          <a:bodyPr/>
          <a:lstStyle/>
          <a:p>
            <a:fld id="{18F54F21-39AB-4312-AE66-A7302603A736}" type="slidenum">
              <a:rPr lang="tr-TR" smtClean="0"/>
              <a:pPr/>
              <a:t>27</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428604"/>
            <a:ext cx="8229600" cy="5895996"/>
          </a:xfrm>
        </p:spPr>
        <p:txBody>
          <a:bodyPr>
            <a:normAutofit fontScale="92500" lnSpcReduction="20000"/>
          </a:bodyPr>
          <a:lstStyle/>
          <a:p>
            <a:pPr algn="just"/>
            <a:r>
              <a:rPr lang="tr-TR" dirty="0" smtClean="0"/>
              <a:t>Nurullah Ataç hep eleştirmen olarak düşünülmüştür. Oysa Ataç'ın asıl önemi eleştirmenliğinden değil, Türkçenin düz yazı dili olarak kurulması yolunda harcadığı çabadan gelir. O da farkındadır bunun: “Eleştirmen bir öldü mü bir daha kimse anmaz onu.” der. Ama öte yandan: “Bir şey kalmayacak mı benden?” sorusuna şu alçakgönüllü cevabı verirken gerçek öneminin nereden geldiğini de belirtir: “Bugün bu ülkede bir dil kuruluyor; o yapıda benim de bir taşım vardır. Ancak, görünmeyen, kimsenin gözüne çarpmayan, ta gerilerde bir taş.”</a:t>
            </a:r>
          </a:p>
          <a:p>
            <a:r>
              <a:rPr lang="tr-TR" b="1" dirty="0" smtClean="0"/>
              <a:t>Bu parçada yazar söylediklerini inandırıcı kılmak için aşağıdakilerden özellikle hangisine başvurmuştur?</a:t>
            </a:r>
            <a:endParaRPr lang="tr-TR" dirty="0" smtClean="0"/>
          </a:p>
          <a:p>
            <a:pPr marL="514350" lvl="0" indent="-514350">
              <a:buFont typeface="+mj-lt"/>
              <a:buAutoNum type="alphaUcPeriod"/>
            </a:pPr>
            <a:r>
              <a:rPr lang="tr-TR" dirty="0" smtClean="0"/>
              <a:t>Alıntı yapma	</a:t>
            </a:r>
          </a:p>
          <a:p>
            <a:pPr marL="514350" lvl="0" indent="-514350">
              <a:buFont typeface="+mj-lt"/>
              <a:buAutoNum type="alphaUcPeriod"/>
            </a:pPr>
            <a:r>
              <a:rPr lang="tr-TR" dirty="0" smtClean="0"/>
              <a:t>Örnek verme</a:t>
            </a:r>
          </a:p>
          <a:p>
            <a:pPr marL="514350" lvl="0" indent="-514350">
              <a:buFont typeface="+mj-lt"/>
              <a:buAutoNum type="alphaUcPeriod"/>
            </a:pPr>
            <a:r>
              <a:rPr lang="tr-TR" dirty="0" smtClean="0"/>
              <a:t>Tanımlama	</a:t>
            </a:r>
          </a:p>
          <a:p>
            <a:pPr marL="514350" lvl="0" indent="-514350">
              <a:buFont typeface="+mj-lt"/>
              <a:buAutoNum type="alphaUcPeriod"/>
            </a:pPr>
            <a:r>
              <a:rPr lang="tr-TR" dirty="0" smtClean="0"/>
              <a:t>Karşılaştırma</a:t>
            </a:r>
          </a:p>
          <a:p>
            <a:pPr marL="514350" lvl="0" indent="-514350">
              <a:buFont typeface="+mj-lt"/>
              <a:buAutoNum type="alphaUcPeriod"/>
            </a:pPr>
            <a:r>
              <a:rPr lang="tr-TR" dirty="0" smtClean="0"/>
              <a:t>Betimleme</a:t>
            </a:r>
          </a:p>
          <a:p>
            <a:endParaRPr lang="tr-TR" dirty="0"/>
          </a:p>
        </p:txBody>
      </p:sp>
      <p:sp>
        <p:nvSpPr>
          <p:cNvPr id="4" name="3 Slayt Numarası Yer Tutucusu"/>
          <p:cNvSpPr>
            <a:spLocks noGrp="1"/>
          </p:cNvSpPr>
          <p:nvPr>
            <p:ph type="sldNum" sz="quarter" idx="12"/>
          </p:nvPr>
        </p:nvSpPr>
        <p:spPr/>
        <p:txBody>
          <a:bodyPr/>
          <a:lstStyle/>
          <a:p>
            <a:fld id="{18F54F21-39AB-4312-AE66-A7302603A736}" type="slidenum">
              <a:rPr lang="tr-TR" smtClean="0"/>
              <a:pPr/>
              <a:t>28</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928670"/>
            <a:ext cx="8229600" cy="5395930"/>
          </a:xfrm>
        </p:spPr>
        <p:txBody>
          <a:bodyPr/>
          <a:lstStyle/>
          <a:p>
            <a:pPr algn="just"/>
            <a:r>
              <a:rPr lang="tr-TR" b="1" dirty="0" smtClean="0"/>
              <a:t>Çözüm</a:t>
            </a:r>
            <a:r>
              <a:rPr lang="tr-TR" dirty="0" smtClean="0"/>
              <a:t>: Bu parçada yazar, söylediklerini inandırıcı kılmak için, Nurullah Ataç’tan alıntılar yapmıştır. Alıntı yapma, rastgele yapılan bir eylem değildir. Alıntı yapılacak kişinin konusunda uzaman ya da tanınmış bir kişi olması gerekir. Bu parçada deneme hakkında bir yazı yazan yazar, Türk edebiyatında deneme konusunda çok önemli bir isim olan Nurullah Ataç’tan alıntı yaparak görüşlerini daha inandırıcı kılmak istemiştir.</a:t>
            </a:r>
          </a:p>
          <a:p>
            <a:r>
              <a:rPr lang="tr-TR" dirty="0" smtClean="0"/>
              <a:t>Cevap A</a:t>
            </a:r>
          </a:p>
          <a:p>
            <a:endParaRPr lang="tr-TR" dirty="0"/>
          </a:p>
        </p:txBody>
      </p:sp>
      <p:sp>
        <p:nvSpPr>
          <p:cNvPr id="4" name="3 Slayt Numarası Yer Tutucusu"/>
          <p:cNvSpPr>
            <a:spLocks noGrp="1"/>
          </p:cNvSpPr>
          <p:nvPr>
            <p:ph type="sldNum" sz="quarter" idx="12"/>
          </p:nvPr>
        </p:nvSpPr>
        <p:spPr/>
        <p:txBody>
          <a:bodyPr/>
          <a:lstStyle/>
          <a:p>
            <a:fld id="{18F54F21-39AB-4312-AE66-A7302603A736}" type="slidenum">
              <a:rPr lang="tr-TR" smtClean="0"/>
              <a:pPr/>
              <a:t>29</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79512" y="260648"/>
            <a:ext cx="8784976" cy="576064"/>
          </a:xfrm>
        </p:spPr>
        <p:txBody>
          <a:bodyPr>
            <a:normAutofit fontScale="90000"/>
          </a:bodyPr>
          <a:lstStyle/>
          <a:p>
            <a:pPr algn="ctr"/>
            <a:r>
              <a:rPr lang="tr-TR" sz="3600" dirty="0" smtClean="0"/>
              <a:t>Plan hazırlanırken belli bir sıra takip edilmelidir. </a:t>
            </a:r>
            <a:endParaRPr lang="tr-TR" sz="3600" dirty="0"/>
          </a:p>
        </p:txBody>
      </p:sp>
      <p:sp>
        <p:nvSpPr>
          <p:cNvPr id="3" name="2 İçerik Yer Tutucusu"/>
          <p:cNvSpPr>
            <a:spLocks noGrp="1"/>
          </p:cNvSpPr>
          <p:nvPr>
            <p:ph idx="1"/>
          </p:nvPr>
        </p:nvSpPr>
        <p:spPr>
          <a:xfrm>
            <a:off x="179512" y="836712"/>
            <a:ext cx="8712968" cy="5760640"/>
          </a:xfrm>
        </p:spPr>
        <p:txBody>
          <a:bodyPr>
            <a:normAutofit/>
          </a:bodyPr>
          <a:lstStyle/>
          <a:p>
            <a:r>
              <a:rPr lang="tr-TR" dirty="0" smtClean="0"/>
              <a:t>Öncelikle ele alınan konu ile ilgili malzeme toplanmalı.</a:t>
            </a:r>
          </a:p>
          <a:p>
            <a:r>
              <a:rPr lang="tr-TR" dirty="0" smtClean="0"/>
              <a:t>Malzemeler önem sırasına göre işaretlenmeli  ya da notlar çıkarılmalıdır.</a:t>
            </a:r>
          </a:p>
          <a:p>
            <a:r>
              <a:rPr lang="tr-TR" dirty="0" smtClean="0"/>
              <a:t>Sonra o konu ile ilgili malzemelerden elde ettiğimiz bilgiler maddeler hâlinde sıralanmalıdır.</a:t>
            </a:r>
          </a:p>
          <a:p>
            <a:pPr>
              <a:buNone/>
            </a:pPr>
            <a:r>
              <a:rPr lang="tr-TR" b="1" dirty="0" smtClean="0"/>
              <a:t>Bu planın ilk aşamasını oluşturur. </a:t>
            </a:r>
          </a:p>
          <a:p>
            <a:r>
              <a:rPr lang="tr-TR" dirty="0" smtClean="0"/>
              <a:t>Daha sonra somut hâle getirilen düşünceler maddeler hâlinde sıralanır.</a:t>
            </a:r>
          </a:p>
          <a:p>
            <a:r>
              <a:rPr lang="tr-TR" dirty="0" smtClean="0"/>
              <a:t>Düşünceler ana düşünce ile karşılaştırılarak önem sırasına göre derecelendirilir. Sonunda da ana düşünceye göre belirlenen düşünceler birbiriyle anlam ilişkisi bakımından gruplandırılır. </a:t>
            </a:r>
            <a:endParaRPr lang="tr-TR" b="1" dirty="0" smtClean="0"/>
          </a:p>
          <a:p>
            <a:endParaRPr lang="tr-TR" b="1" dirty="0" smtClean="0"/>
          </a:p>
          <a:p>
            <a:endParaRPr lang="tr-TR" dirty="0"/>
          </a:p>
        </p:txBody>
      </p:sp>
      <p:sp>
        <p:nvSpPr>
          <p:cNvPr id="4" name="3 Slayt Numarası Yer Tutucusu"/>
          <p:cNvSpPr>
            <a:spLocks noGrp="1"/>
          </p:cNvSpPr>
          <p:nvPr>
            <p:ph type="sldNum" sz="quarter" idx="12"/>
          </p:nvPr>
        </p:nvSpPr>
        <p:spPr/>
        <p:txBody>
          <a:bodyPr/>
          <a:lstStyle/>
          <a:p>
            <a:fld id="{18F54F21-39AB-4312-AE66-A7302603A736}" type="slidenum">
              <a:rPr lang="tr-TR" smtClean="0"/>
              <a:pPr/>
              <a:t>3</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571480"/>
            <a:ext cx="8229600" cy="5753120"/>
          </a:xfrm>
        </p:spPr>
        <p:txBody>
          <a:bodyPr>
            <a:normAutofit/>
          </a:bodyPr>
          <a:lstStyle/>
          <a:p>
            <a:pPr lvl="0"/>
            <a:r>
              <a:rPr lang="tr-TR" b="1" dirty="0" smtClean="0"/>
              <a:t>Aşağıda verilenler içinden bir yazıya başlamadan önce yapılması gerekenleri belirleyiniz.</a:t>
            </a:r>
            <a:endParaRPr lang="tr-TR" dirty="0" smtClean="0"/>
          </a:p>
          <a:p>
            <a:pPr lvl="0"/>
            <a:r>
              <a:rPr lang="tr-TR" dirty="0" smtClean="0"/>
              <a:t>Bir konu belirlemek ( )</a:t>
            </a:r>
          </a:p>
          <a:p>
            <a:pPr lvl="0"/>
            <a:r>
              <a:rPr lang="tr-TR" dirty="0" smtClean="0"/>
              <a:t>Neyi, nasıl ve niçin anlatacağına karar vermek ( )</a:t>
            </a:r>
          </a:p>
          <a:p>
            <a:pPr lvl="0"/>
            <a:r>
              <a:rPr lang="tr-TR" dirty="0" smtClean="0"/>
              <a:t>Gözlem, araştırma ve deneyimlerle elde edilen bilgileri not etmek( )</a:t>
            </a:r>
          </a:p>
          <a:p>
            <a:pPr lvl="0"/>
            <a:r>
              <a:rPr lang="tr-TR" dirty="0" smtClean="0"/>
              <a:t>Tutulan notlardan birbiriyle ilgili olanları gruplandırmak( )</a:t>
            </a:r>
          </a:p>
          <a:p>
            <a:pPr lvl="0"/>
            <a:r>
              <a:rPr lang="tr-TR" dirty="0" smtClean="0"/>
              <a:t>Okurların tepkilerine göre yazıya eklemeler yapmak( )</a:t>
            </a:r>
          </a:p>
          <a:p>
            <a:pPr lvl="0"/>
            <a:r>
              <a:rPr lang="tr-TR" dirty="0" smtClean="0"/>
              <a:t>Yazıyla ilgili eleştirileri dikkate almak( )</a:t>
            </a:r>
          </a:p>
          <a:p>
            <a:endParaRPr lang="tr-TR" dirty="0"/>
          </a:p>
        </p:txBody>
      </p:sp>
      <p:sp>
        <p:nvSpPr>
          <p:cNvPr id="4" name="3 Slayt Numarası Yer Tutucusu"/>
          <p:cNvSpPr>
            <a:spLocks noGrp="1"/>
          </p:cNvSpPr>
          <p:nvPr>
            <p:ph type="sldNum" sz="quarter" idx="12"/>
          </p:nvPr>
        </p:nvSpPr>
        <p:spPr/>
        <p:txBody>
          <a:bodyPr/>
          <a:lstStyle/>
          <a:p>
            <a:fld id="{18F54F21-39AB-4312-AE66-A7302603A736}" type="slidenum">
              <a:rPr lang="tr-TR" smtClean="0"/>
              <a:pPr/>
              <a:t>30</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571480"/>
            <a:ext cx="8229600" cy="5753120"/>
          </a:xfrm>
        </p:spPr>
        <p:txBody>
          <a:bodyPr>
            <a:normAutofit/>
          </a:bodyPr>
          <a:lstStyle/>
          <a:p>
            <a:pPr lvl="0"/>
            <a:r>
              <a:rPr lang="tr-TR" b="1" dirty="0" smtClean="0"/>
              <a:t>Aşağıda verilenler içinden bir yazıya başlamadan önce yapılması gerekenleri belirleyiniz.</a:t>
            </a:r>
            <a:endParaRPr lang="tr-TR" dirty="0" smtClean="0"/>
          </a:p>
          <a:p>
            <a:pPr lvl="0"/>
            <a:r>
              <a:rPr lang="tr-TR" i="1" dirty="0" smtClean="0">
                <a:solidFill>
                  <a:srgbClr val="FF0000"/>
                </a:solidFill>
              </a:rPr>
              <a:t>Bir konu belirlemek ( )</a:t>
            </a:r>
          </a:p>
          <a:p>
            <a:pPr lvl="0"/>
            <a:r>
              <a:rPr lang="tr-TR" i="1" dirty="0" smtClean="0">
                <a:solidFill>
                  <a:srgbClr val="FF0000"/>
                </a:solidFill>
              </a:rPr>
              <a:t>Neyi, nasıl ve niçin anlatacağına karar vermek ( )</a:t>
            </a:r>
          </a:p>
          <a:p>
            <a:pPr lvl="0"/>
            <a:r>
              <a:rPr lang="tr-TR" i="1" dirty="0" smtClean="0">
                <a:solidFill>
                  <a:srgbClr val="FF0000"/>
                </a:solidFill>
              </a:rPr>
              <a:t>Gözlem, araştırma ve deneyimlerle elde edilen bilgileri not etmek( )</a:t>
            </a:r>
          </a:p>
          <a:p>
            <a:pPr lvl="0"/>
            <a:r>
              <a:rPr lang="tr-TR" i="1" dirty="0" smtClean="0">
                <a:solidFill>
                  <a:srgbClr val="FF0000"/>
                </a:solidFill>
              </a:rPr>
              <a:t>Tutulan notlardan birbiriyle ilgili olanları gruplandırmak( )</a:t>
            </a:r>
          </a:p>
          <a:p>
            <a:pPr lvl="0"/>
            <a:r>
              <a:rPr lang="tr-TR" dirty="0" smtClean="0"/>
              <a:t>Okurların tepkilerine göre yazıya eklemeler yapmak( )</a:t>
            </a:r>
          </a:p>
          <a:p>
            <a:pPr lvl="0"/>
            <a:r>
              <a:rPr lang="tr-TR" dirty="0" smtClean="0"/>
              <a:t>Yazıyla ilgili eleştirileri dikkate almak( )</a:t>
            </a:r>
          </a:p>
          <a:p>
            <a:endParaRPr lang="tr-TR" dirty="0"/>
          </a:p>
        </p:txBody>
      </p:sp>
      <p:sp>
        <p:nvSpPr>
          <p:cNvPr id="4" name="3 Slayt Numarası Yer Tutucusu"/>
          <p:cNvSpPr>
            <a:spLocks noGrp="1"/>
          </p:cNvSpPr>
          <p:nvPr>
            <p:ph type="sldNum" sz="quarter" idx="12"/>
          </p:nvPr>
        </p:nvSpPr>
        <p:spPr/>
        <p:txBody>
          <a:bodyPr/>
          <a:lstStyle/>
          <a:p>
            <a:fld id="{18F54F21-39AB-4312-AE66-A7302603A736}" type="slidenum">
              <a:rPr lang="tr-TR" smtClean="0"/>
              <a:pPr/>
              <a:t>31</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357166"/>
            <a:ext cx="8229600" cy="5967434"/>
          </a:xfrm>
        </p:spPr>
        <p:txBody>
          <a:bodyPr>
            <a:normAutofit fontScale="92500" lnSpcReduction="10000"/>
          </a:bodyPr>
          <a:lstStyle/>
          <a:p>
            <a:pPr lvl="0"/>
            <a:r>
              <a:rPr lang="tr-TR" b="1" dirty="0" smtClean="0"/>
              <a:t>Aşağıda boş bırakılan yerlere verilen sözcüklerden uygun olanını getiriniz.</a:t>
            </a:r>
            <a:endParaRPr lang="tr-TR" dirty="0" smtClean="0"/>
          </a:p>
          <a:p>
            <a:pPr>
              <a:buNone/>
            </a:pPr>
            <a:r>
              <a:rPr lang="tr-TR" i="1" dirty="0" smtClean="0"/>
              <a:t>Kaynakça/ gözlem/ özet/ dipnot/ betimlemenin /inandırıcılık</a:t>
            </a:r>
          </a:p>
          <a:p>
            <a:pPr lvl="0"/>
            <a:r>
              <a:rPr lang="tr-TR" dirty="0" smtClean="0"/>
              <a:t>Bir yazı veya eseri yazmaya başlamadan önce konusuyla ilgili gerekli bilgi, deney, inceleme ve araştırma yapma işine ………….. denir.</a:t>
            </a:r>
          </a:p>
          <a:p>
            <a:pPr lvl="0"/>
            <a:r>
              <a:rPr lang="tr-TR" dirty="0" smtClean="0"/>
              <a:t>………..en önemli kaynağı hiç yok ki gözlemdir.</a:t>
            </a:r>
          </a:p>
          <a:p>
            <a:pPr lvl="0"/>
            <a:r>
              <a:rPr lang="tr-TR" dirty="0" smtClean="0"/>
              <a:t>Anlatımda birçok kaynaktan yararlanılmış olması, an­latımı en çok, ……..….yönünden etkiler.</a:t>
            </a:r>
          </a:p>
          <a:p>
            <a:pPr lvl="0"/>
            <a:r>
              <a:rPr lang="tr-TR" dirty="0" smtClean="0"/>
              <a:t>Bir yazı veya sözün anlamını daha kısa ve özlü biçim­de veren yazı veya söze ………………denir.</a:t>
            </a:r>
          </a:p>
          <a:p>
            <a:pPr lvl="0"/>
            <a:r>
              <a:rPr lang="tr-TR" dirty="0" smtClean="0"/>
              <a:t>Bir yapıtın hazırlanma sürecinde yararlanılan kaynak­ların verildiği listeye bibliyografya veya …………. denir.</a:t>
            </a:r>
          </a:p>
          <a:p>
            <a:pPr lvl="0"/>
            <a:r>
              <a:rPr lang="tr-TR" dirty="0" smtClean="0"/>
              <a:t>Bir yazıda geçen herhangi bir söz veya sözcükle ilgili olarak sayfa altına konan aydınlatıcı, ek bilgiler içeren yazılara ………………… denir.</a:t>
            </a:r>
          </a:p>
          <a:p>
            <a:endParaRPr lang="tr-TR" dirty="0"/>
          </a:p>
        </p:txBody>
      </p:sp>
      <p:sp>
        <p:nvSpPr>
          <p:cNvPr id="4" name="3 Slayt Numarası Yer Tutucusu"/>
          <p:cNvSpPr>
            <a:spLocks noGrp="1"/>
          </p:cNvSpPr>
          <p:nvPr>
            <p:ph type="sldNum" sz="quarter" idx="12"/>
          </p:nvPr>
        </p:nvSpPr>
        <p:spPr/>
        <p:txBody>
          <a:bodyPr/>
          <a:lstStyle/>
          <a:p>
            <a:fld id="{18F54F21-39AB-4312-AE66-A7302603A736}" type="slidenum">
              <a:rPr lang="tr-TR" smtClean="0"/>
              <a:pPr/>
              <a:t>32</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357166"/>
            <a:ext cx="8229600" cy="5967434"/>
          </a:xfrm>
        </p:spPr>
        <p:txBody>
          <a:bodyPr>
            <a:normAutofit fontScale="92500" lnSpcReduction="10000"/>
          </a:bodyPr>
          <a:lstStyle/>
          <a:p>
            <a:pPr lvl="0"/>
            <a:r>
              <a:rPr lang="tr-TR" b="1" dirty="0" smtClean="0"/>
              <a:t>Aşağıda boş bırakılan yerlere verilen sözcüklerden uygun olanını getiriniz.</a:t>
            </a:r>
            <a:endParaRPr lang="tr-TR" dirty="0" smtClean="0"/>
          </a:p>
          <a:p>
            <a:pPr>
              <a:buNone/>
            </a:pPr>
            <a:r>
              <a:rPr lang="tr-TR" i="1" dirty="0" smtClean="0"/>
              <a:t>Kaynakça/ gözlem/ özet/ dipnot/ betimlemenin /inandırıcılık</a:t>
            </a:r>
          </a:p>
          <a:p>
            <a:pPr lvl="0"/>
            <a:r>
              <a:rPr lang="tr-TR" dirty="0" smtClean="0"/>
              <a:t>Bir yazı veya eseri yazmaya başlamadan önce konusuyla ilgili gerekli bilgi, deney, inceleme ve araştırma yapma işine </a:t>
            </a:r>
            <a:r>
              <a:rPr lang="tr-TR" dirty="0" smtClean="0">
                <a:solidFill>
                  <a:srgbClr val="FF0000"/>
                </a:solidFill>
              </a:rPr>
              <a:t>gözlem </a:t>
            </a:r>
            <a:r>
              <a:rPr lang="tr-TR" dirty="0" smtClean="0"/>
              <a:t>denir.</a:t>
            </a:r>
          </a:p>
          <a:p>
            <a:pPr lvl="0"/>
            <a:r>
              <a:rPr lang="tr-TR" dirty="0" smtClean="0">
                <a:solidFill>
                  <a:srgbClr val="FF0000"/>
                </a:solidFill>
              </a:rPr>
              <a:t>Betimlemenin </a:t>
            </a:r>
            <a:r>
              <a:rPr lang="tr-TR" dirty="0" smtClean="0"/>
              <a:t>en önemli kaynağı hiç yok ki gözlemdir.</a:t>
            </a:r>
          </a:p>
          <a:p>
            <a:pPr lvl="0"/>
            <a:r>
              <a:rPr lang="tr-TR" dirty="0" smtClean="0"/>
              <a:t>Anlatımda birçok kaynaktan yararlanılmış olması, an­latımı en çok, </a:t>
            </a:r>
            <a:r>
              <a:rPr lang="tr-TR" dirty="0" smtClean="0">
                <a:solidFill>
                  <a:srgbClr val="FF0000"/>
                </a:solidFill>
              </a:rPr>
              <a:t>inandırıcılık </a:t>
            </a:r>
            <a:r>
              <a:rPr lang="tr-TR" dirty="0" smtClean="0"/>
              <a:t>yönünden etkiler.</a:t>
            </a:r>
          </a:p>
          <a:p>
            <a:pPr lvl="0"/>
            <a:r>
              <a:rPr lang="tr-TR" dirty="0" smtClean="0"/>
              <a:t>Bir yazı veya sözün anlamını daha kısa ve özlü biçimde veren yazı veya söze </a:t>
            </a:r>
            <a:r>
              <a:rPr lang="tr-TR" dirty="0" smtClean="0">
                <a:solidFill>
                  <a:srgbClr val="FF0000"/>
                </a:solidFill>
              </a:rPr>
              <a:t>özet </a:t>
            </a:r>
            <a:r>
              <a:rPr lang="tr-TR" dirty="0" smtClean="0"/>
              <a:t>denir.</a:t>
            </a:r>
          </a:p>
          <a:p>
            <a:pPr lvl="0"/>
            <a:r>
              <a:rPr lang="tr-TR" dirty="0" smtClean="0"/>
              <a:t>Bir yapıtın hazırlanma sürecinde yararlanılan kaynakların verildiği listeye bibliyografya veya </a:t>
            </a:r>
            <a:r>
              <a:rPr lang="tr-TR" dirty="0" smtClean="0">
                <a:solidFill>
                  <a:srgbClr val="FF0000"/>
                </a:solidFill>
              </a:rPr>
              <a:t>kaynakça</a:t>
            </a:r>
            <a:r>
              <a:rPr lang="tr-TR" dirty="0" smtClean="0"/>
              <a:t> denir.</a:t>
            </a:r>
          </a:p>
          <a:p>
            <a:pPr lvl="0"/>
            <a:r>
              <a:rPr lang="tr-TR" dirty="0" smtClean="0"/>
              <a:t>Bir yazıda geçen herhangi bir söz veya sözcükle ilgili olarak sayfa altına konan aydınlatıcı, ek bilgiler içeren yazılara </a:t>
            </a:r>
            <a:r>
              <a:rPr lang="tr-TR" dirty="0" smtClean="0">
                <a:solidFill>
                  <a:srgbClr val="FF0000"/>
                </a:solidFill>
              </a:rPr>
              <a:t>dipnot</a:t>
            </a:r>
            <a:r>
              <a:rPr lang="tr-TR" dirty="0" smtClean="0"/>
              <a:t> denir.</a:t>
            </a:r>
          </a:p>
          <a:p>
            <a:endParaRPr lang="tr-TR" dirty="0"/>
          </a:p>
        </p:txBody>
      </p:sp>
      <p:sp>
        <p:nvSpPr>
          <p:cNvPr id="4" name="3 Slayt Numarası Yer Tutucusu"/>
          <p:cNvSpPr>
            <a:spLocks noGrp="1"/>
          </p:cNvSpPr>
          <p:nvPr>
            <p:ph type="sldNum" sz="quarter" idx="12"/>
          </p:nvPr>
        </p:nvSpPr>
        <p:spPr/>
        <p:txBody>
          <a:bodyPr/>
          <a:lstStyle/>
          <a:p>
            <a:fld id="{18F54F21-39AB-4312-AE66-A7302603A736}" type="slidenum">
              <a:rPr lang="tr-TR" smtClean="0"/>
              <a:pPr/>
              <a:t>33</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428604"/>
            <a:ext cx="8229600" cy="5895996"/>
          </a:xfrm>
        </p:spPr>
        <p:txBody>
          <a:bodyPr/>
          <a:lstStyle/>
          <a:p>
            <a:pPr lvl="0"/>
            <a:r>
              <a:rPr lang="tr-TR" b="1" dirty="0" smtClean="0"/>
              <a:t>Aşağıda verilenlerden, bir yazıya başlamadan önce bilgi toplama kaynaklan arasında yer alanları belirleyiniz.</a:t>
            </a:r>
            <a:endParaRPr lang="tr-TR" dirty="0" smtClean="0"/>
          </a:p>
          <a:p>
            <a:pPr lvl="0"/>
            <a:r>
              <a:rPr lang="tr-TR" dirty="0" smtClean="0"/>
              <a:t>Kitaplar ( )</a:t>
            </a:r>
          </a:p>
          <a:p>
            <a:pPr lvl="0"/>
            <a:r>
              <a:rPr lang="tr-TR" dirty="0" smtClean="0"/>
              <a:t>Dergiler( )</a:t>
            </a:r>
          </a:p>
          <a:p>
            <a:pPr lvl="0"/>
            <a:r>
              <a:rPr lang="tr-TR" dirty="0" smtClean="0"/>
              <a:t>Ansiklopediler( )</a:t>
            </a:r>
          </a:p>
          <a:p>
            <a:pPr lvl="0"/>
            <a:r>
              <a:rPr lang="tr-TR" dirty="0" smtClean="0"/>
              <a:t>İnternet( )</a:t>
            </a:r>
          </a:p>
          <a:p>
            <a:pPr lvl="0"/>
            <a:r>
              <a:rPr lang="tr-TR" dirty="0" smtClean="0"/>
              <a:t>Gazete tirajları ( )</a:t>
            </a:r>
          </a:p>
          <a:p>
            <a:endParaRPr lang="tr-TR" dirty="0"/>
          </a:p>
        </p:txBody>
      </p:sp>
      <p:sp>
        <p:nvSpPr>
          <p:cNvPr id="4" name="3 Slayt Numarası Yer Tutucusu"/>
          <p:cNvSpPr>
            <a:spLocks noGrp="1"/>
          </p:cNvSpPr>
          <p:nvPr>
            <p:ph type="sldNum" sz="quarter" idx="12"/>
          </p:nvPr>
        </p:nvSpPr>
        <p:spPr/>
        <p:txBody>
          <a:bodyPr/>
          <a:lstStyle/>
          <a:p>
            <a:fld id="{18F54F21-39AB-4312-AE66-A7302603A736}" type="slidenum">
              <a:rPr lang="tr-TR" smtClean="0"/>
              <a:pPr/>
              <a:t>34</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428604"/>
            <a:ext cx="8229600" cy="5895996"/>
          </a:xfrm>
        </p:spPr>
        <p:txBody>
          <a:bodyPr/>
          <a:lstStyle/>
          <a:p>
            <a:pPr lvl="0"/>
            <a:r>
              <a:rPr lang="tr-TR" b="1" dirty="0" smtClean="0"/>
              <a:t>Aşağıda verilenlerden, bir yazıya başlamadan önce bilgi toplama kaynaklan arasında yer almayanları belirleyiniz.</a:t>
            </a:r>
            <a:endParaRPr lang="tr-TR" dirty="0" smtClean="0"/>
          </a:p>
          <a:p>
            <a:pPr lvl="0"/>
            <a:r>
              <a:rPr lang="tr-TR" dirty="0" smtClean="0"/>
              <a:t>Kitaplar ( )</a:t>
            </a:r>
          </a:p>
          <a:p>
            <a:pPr lvl="0"/>
            <a:r>
              <a:rPr lang="tr-TR" dirty="0" smtClean="0"/>
              <a:t>Dergiler( )</a:t>
            </a:r>
          </a:p>
          <a:p>
            <a:pPr lvl="0"/>
            <a:r>
              <a:rPr lang="tr-TR" dirty="0" smtClean="0"/>
              <a:t>Ansiklopediler( )</a:t>
            </a:r>
          </a:p>
          <a:p>
            <a:pPr lvl="0"/>
            <a:r>
              <a:rPr lang="tr-TR" dirty="0" smtClean="0"/>
              <a:t>İnternet( )</a:t>
            </a:r>
          </a:p>
          <a:p>
            <a:pPr lvl="0"/>
            <a:r>
              <a:rPr lang="tr-TR" dirty="0" smtClean="0">
                <a:solidFill>
                  <a:srgbClr val="FF0000"/>
                </a:solidFill>
              </a:rPr>
              <a:t>Gazete tirajları ( )</a:t>
            </a:r>
          </a:p>
          <a:p>
            <a:endParaRPr lang="tr-TR" dirty="0"/>
          </a:p>
        </p:txBody>
      </p:sp>
      <p:sp>
        <p:nvSpPr>
          <p:cNvPr id="4" name="3 Slayt Numarası Yer Tutucusu"/>
          <p:cNvSpPr>
            <a:spLocks noGrp="1"/>
          </p:cNvSpPr>
          <p:nvPr>
            <p:ph type="sldNum" sz="quarter" idx="12"/>
          </p:nvPr>
        </p:nvSpPr>
        <p:spPr/>
        <p:txBody>
          <a:bodyPr/>
          <a:lstStyle/>
          <a:p>
            <a:fld id="{18F54F21-39AB-4312-AE66-A7302603A736}" type="slidenum">
              <a:rPr lang="tr-TR" smtClean="0"/>
              <a:pPr/>
              <a:t>35</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14282" y="714356"/>
            <a:ext cx="8715436" cy="5610244"/>
          </a:xfrm>
        </p:spPr>
        <p:txBody>
          <a:bodyPr>
            <a:normAutofit/>
          </a:bodyPr>
          <a:lstStyle/>
          <a:p>
            <a:pPr lvl="0"/>
            <a:r>
              <a:rPr lang="tr-TR" b="1" dirty="0" smtClean="0"/>
              <a:t>Dipnot koymanın yararlarım belirleyiniz.</a:t>
            </a:r>
            <a:endParaRPr lang="tr-TR" dirty="0" smtClean="0"/>
          </a:p>
          <a:p>
            <a:pPr lvl="0"/>
            <a:r>
              <a:rPr lang="tr-TR" dirty="0" smtClean="0"/>
              <a:t>Yazıda savunulan görüşlerin doğruluğunu desteklemek ( )</a:t>
            </a:r>
          </a:p>
          <a:p>
            <a:pPr lvl="0"/>
            <a:r>
              <a:rPr lang="tr-TR" dirty="0" smtClean="0"/>
              <a:t>Bilgilerin kaynağını belirterek yazanın katkısını ortaya koymak( )</a:t>
            </a:r>
          </a:p>
          <a:p>
            <a:pPr lvl="0"/>
            <a:r>
              <a:rPr lang="tr-TR" dirty="0" smtClean="0"/>
              <a:t>Yazının hazırlık sürecini daha uzun bir zamana yaymak ( )</a:t>
            </a:r>
          </a:p>
          <a:p>
            <a:pPr lvl="0"/>
            <a:r>
              <a:rPr lang="tr-TR" dirty="0" smtClean="0"/>
              <a:t>Bilgilerin doğruluk ve güvenilirliği konusunda okuyucuya denetim imkânı vermek( )</a:t>
            </a:r>
          </a:p>
          <a:p>
            <a:pPr lvl="0"/>
            <a:r>
              <a:rPr lang="tr-TR" dirty="0" smtClean="0"/>
              <a:t>konuda yazmak isteyenlere başvuru imkânı sağlamak ( )</a:t>
            </a:r>
          </a:p>
          <a:p>
            <a:pPr lvl="0"/>
            <a:r>
              <a:rPr lang="tr-TR" dirty="0" smtClean="0"/>
              <a:t>Kâğıt israfını engelleyerek ülke ekonomisine katkı yapmak</a:t>
            </a:r>
          </a:p>
          <a:p>
            <a:endParaRPr lang="tr-TR" dirty="0"/>
          </a:p>
        </p:txBody>
      </p:sp>
      <p:sp>
        <p:nvSpPr>
          <p:cNvPr id="4" name="3 Slayt Numarası Yer Tutucusu"/>
          <p:cNvSpPr>
            <a:spLocks noGrp="1"/>
          </p:cNvSpPr>
          <p:nvPr>
            <p:ph type="sldNum" sz="quarter" idx="12"/>
          </p:nvPr>
        </p:nvSpPr>
        <p:spPr/>
        <p:txBody>
          <a:bodyPr/>
          <a:lstStyle/>
          <a:p>
            <a:fld id="{18F54F21-39AB-4312-AE66-A7302603A736}" type="slidenum">
              <a:rPr lang="tr-TR" smtClean="0"/>
              <a:pPr/>
              <a:t>36</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14282" y="714356"/>
            <a:ext cx="8715436" cy="5610244"/>
          </a:xfrm>
        </p:spPr>
        <p:txBody>
          <a:bodyPr>
            <a:normAutofit/>
          </a:bodyPr>
          <a:lstStyle/>
          <a:p>
            <a:pPr lvl="0"/>
            <a:r>
              <a:rPr lang="tr-TR" b="1" dirty="0" smtClean="0"/>
              <a:t>Dipnot koymanın yararlarım belirleyiniz.</a:t>
            </a:r>
            <a:endParaRPr lang="tr-TR" dirty="0" smtClean="0"/>
          </a:p>
          <a:p>
            <a:pPr lvl="0"/>
            <a:r>
              <a:rPr lang="tr-TR" dirty="0" smtClean="0">
                <a:solidFill>
                  <a:srgbClr val="FF0000"/>
                </a:solidFill>
              </a:rPr>
              <a:t>Yazıda savunulan görüşlerin doğruluğunu desteklemek ( )</a:t>
            </a:r>
          </a:p>
          <a:p>
            <a:pPr lvl="0"/>
            <a:r>
              <a:rPr lang="tr-TR" dirty="0" smtClean="0">
                <a:solidFill>
                  <a:srgbClr val="FF0000"/>
                </a:solidFill>
              </a:rPr>
              <a:t>Bilgilerin kaynağını belirterek yazanın katkısını ortaya koymak( )</a:t>
            </a:r>
          </a:p>
          <a:p>
            <a:pPr lvl="0"/>
            <a:r>
              <a:rPr lang="tr-TR" dirty="0" smtClean="0"/>
              <a:t>Yazının hazırlık sürecini daha uzun bir zamana yaymak ( )</a:t>
            </a:r>
          </a:p>
          <a:p>
            <a:pPr lvl="0"/>
            <a:r>
              <a:rPr lang="tr-TR" dirty="0" smtClean="0">
                <a:solidFill>
                  <a:srgbClr val="FF0000"/>
                </a:solidFill>
              </a:rPr>
              <a:t>Bilgilerin doğruluk ve güvenilirliği konusunda okuyucuya denetim imkânı vermek( )</a:t>
            </a:r>
          </a:p>
          <a:p>
            <a:pPr lvl="0"/>
            <a:r>
              <a:rPr lang="tr-TR" dirty="0" smtClean="0">
                <a:solidFill>
                  <a:srgbClr val="FF0000"/>
                </a:solidFill>
              </a:rPr>
              <a:t>konuda yazmak isteyenlere başvuru imkânı sağlamak ( )</a:t>
            </a:r>
          </a:p>
          <a:p>
            <a:pPr lvl="0"/>
            <a:r>
              <a:rPr lang="tr-TR" dirty="0" smtClean="0"/>
              <a:t>Kâğıt israfını engelleyerek ülke ekonomisine katkı yapmak</a:t>
            </a:r>
          </a:p>
          <a:p>
            <a:endParaRPr lang="tr-TR" dirty="0"/>
          </a:p>
        </p:txBody>
      </p:sp>
      <p:sp>
        <p:nvSpPr>
          <p:cNvPr id="4" name="3 Slayt Numarası Yer Tutucusu"/>
          <p:cNvSpPr>
            <a:spLocks noGrp="1"/>
          </p:cNvSpPr>
          <p:nvPr>
            <p:ph type="sldNum" sz="quarter" idx="12"/>
          </p:nvPr>
        </p:nvSpPr>
        <p:spPr/>
        <p:txBody>
          <a:bodyPr/>
          <a:lstStyle/>
          <a:p>
            <a:fld id="{18F54F21-39AB-4312-AE66-A7302603A736}" type="slidenum">
              <a:rPr lang="tr-TR" smtClean="0"/>
              <a:pPr/>
              <a:t>37</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42844" y="285728"/>
            <a:ext cx="8786874" cy="6038872"/>
          </a:xfrm>
        </p:spPr>
        <p:txBody>
          <a:bodyPr>
            <a:normAutofit lnSpcReduction="10000"/>
          </a:bodyPr>
          <a:lstStyle/>
          <a:p>
            <a:pPr lvl="0"/>
            <a:r>
              <a:rPr lang="tr-TR" b="1" dirty="0" smtClean="0"/>
              <a:t>Aşağıda verilen cümleler içinde gözlemden yararlanılmayanları belirleyiniz.</a:t>
            </a:r>
            <a:endParaRPr lang="tr-TR" dirty="0" smtClean="0"/>
          </a:p>
          <a:p>
            <a:pPr lvl="0"/>
            <a:r>
              <a:rPr lang="tr-TR" dirty="0" smtClean="0"/>
              <a:t>İnsan yaşlandıkça sorunlara duygularıyla değil de aklıyla yaklaşmayı öğreniyor. ( )</a:t>
            </a:r>
          </a:p>
          <a:p>
            <a:pPr lvl="0"/>
            <a:r>
              <a:rPr lang="tr-TR" dirty="0" smtClean="0"/>
              <a:t>Öğleye doğru masmavi pamuksu bulutların süslediği gökyüzünden turna katarları geçmeye başladı. ( )</a:t>
            </a:r>
          </a:p>
          <a:p>
            <a:pPr lvl="0"/>
            <a:r>
              <a:rPr lang="tr-TR" dirty="0" smtClean="0"/>
              <a:t>Beyaz atıyla tozu dumana katarak köy kahvesinin önüne gelen adamın yüzünden ter damlaları süzülüyordu. ( )</a:t>
            </a:r>
          </a:p>
          <a:p>
            <a:pPr lvl="0"/>
            <a:r>
              <a:rPr lang="tr-TR" dirty="0" smtClean="0"/>
              <a:t>İnsana bunalımlardan kurtaracak gücün, herkesçe benimsenmiş, evrensel değerler olduğunu düşünüyorum. ( )</a:t>
            </a:r>
          </a:p>
          <a:p>
            <a:pPr lvl="0"/>
            <a:r>
              <a:rPr lang="tr-TR" dirty="0" smtClean="0"/>
              <a:t>Zavallı adam, yaşamının büyük bölümünü bu siyah tahtalı cumbalı iki katlı köy evinde geçirmiş. ( )</a:t>
            </a:r>
          </a:p>
          <a:p>
            <a:pPr lvl="0"/>
            <a:r>
              <a:rPr lang="tr-TR" dirty="0" smtClean="0"/>
              <a:t>Kahverengi paltosuyla şapkası uyum içinde olan bir adam vitrindeki elbiselere dikkatli gözlerle bakıyordu( )</a:t>
            </a:r>
          </a:p>
          <a:p>
            <a:endParaRPr lang="tr-TR" dirty="0"/>
          </a:p>
        </p:txBody>
      </p:sp>
      <p:sp>
        <p:nvSpPr>
          <p:cNvPr id="4" name="3 Slayt Numarası Yer Tutucusu"/>
          <p:cNvSpPr>
            <a:spLocks noGrp="1"/>
          </p:cNvSpPr>
          <p:nvPr>
            <p:ph type="sldNum" sz="quarter" idx="12"/>
          </p:nvPr>
        </p:nvSpPr>
        <p:spPr/>
        <p:txBody>
          <a:bodyPr/>
          <a:lstStyle/>
          <a:p>
            <a:fld id="{18F54F21-39AB-4312-AE66-A7302603A736}" type="slidenum">
              <a:rPr lang="tr-TR" smtClean="0"/>
              <a:pPr/>
              <a:t>38</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285728"/>
            <a:ext cx="8229600" cy="6038872"/>
          </a:xfrm>
        </p:spPr>
        <p:txBody>
          <a:bodyPr>
            <a:normAutofit fontScale="92500"/>
          </a:bodyPr>
          <a:lstStyle/>
          <a:p>
            <a:pPr lvl="0"/>
            <a:r>
              <a:rPr lang="tr-TR" b="1" dirty="0" smtClean="0"/>
              <a:t>Aşağıda verilen cümleler içinde gözlemden yararlanılmayanları belirleyiniz.</a:t>
            </a:r>
            <a:endParaRPr lang="tr-TR" dirty="0" smtClean="0"/>
          </a:p>
          <a:p>
            <a:pPr lvl="0"/>
            <a:r>
              <a:rPr lang="tr-TR" dirty="0" smtClean="0">
                <a:solidFill>
                  <a:srgbClr val="FF0000"/>
                </a:solidFill>
              </a:rPr>
              <a:t>İnsan yaşlandıkça sorunlara duygularıyla değil de aklıyla yaklaşmayı öğreniyor. ( )</a:t>
            </a:r>
          </a:p>
          <a:p>
            <a:pPr lvl="0"/>
            <a:r>
              <a:rPr lang="tr-TR" dirty="0" smtClean="0"/>
              <a:t>Öğleye doğru masmavi pamuksu bulutların süslediği gökyüzünden turna katarları geçmeye başladı. ( )</a:t>
            </a:r>
          </a:p>
          <a:p>
            <a:pPr lvl="0"/>
            <a:r>
              <a:rPr lang="tr-TR" dirty="0" smtClean="0"/>
              <a:t>Beyaz atıyla tozu dumana katarak köy kahvesinin önüne gelen adamın yüzünden ter damlaları süzülüyordu. ( )</a:t>
            </a:r>
          </a:p>
          <a:p>
            <a:pPr lvl="0"/>
            <a:r>
              <a:rPr lang="tr-TR" dirty="0" smtClean="0">
                <a:solidFill>
                  <a:srgbClr val="FF0000"/>
                </a:solidFill>
              </a:rPr>
              <a:t>İnsana bunalımlardan kurtaracak gücün, herkesçe benimsenmiş, evrensel değerler olduğunu düşünüyorum. ( )</a:t>
            </a:r>
          </a:p>
          <a:p>
            <a:pPr lvl="0"/>
            <a:r>
              <a:rPr lang="tr-TR" dirty="0" smtClean="0"/>
              <a:t>Zavallı adam, yaşamının büyük bölümünü bu siyah tahtalı cumbalı iki katlı köy evinde geçirmiş. ( )</a:t>
            </a:r>
          </a:p>
          <a:p>
            <a:pPr lvl="0"/>
            <a:r>
              <a:rPr lang="tr-TR" dirty="0" smtClean="0"/>
              <a:t>Kahverengi paltosuyla şapkası uyum içinde olan bir adam vitrindeki elbiselere dikkatli gözlerle bakıyordu( )</a:t>
            </a:r>
          </a:p>
          <a:p>
            <a:endParaRPr lang="tr-TR" dirty="0"/>
          </a:p>
        </p:txBody>
      </p:sp>
      <p:sp>
        <p:nvSpPr>
          <p:cNvPr id="4" name="3 Slayt Numarası Yer Tutucusu"/>
          <p:cNvSpPr>
            <a:spLocks noGrp="1"/>
          </p:cNvSpPr>
          <p:nvPr>
            <p:ph type="sldNum" sz="quarter" idx="12"/>
          </p:nvPr>
        </p:nvSpPr>
        <p:spPr/>
        <p:txBody>
          <a:bodyPr/>
          <a:lstStyle/>
          <a:p>
            <a:fld id="{18F54F21-39AB-4312-AE66-A7302603A736}" type="slidenum">
              <a:rPr lang="tr-TR" smtClean="0"/>
              <a:pPr/>
              <a:t>39</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79512" y="548680"/>
            <a:ext cx="4608512" cy="5688632"/>
          </a:xfrm>
        </p:spPr>
        <p:txBody>
          <a:bodyPr>
            <a:normAutofit/>
          </a:bodyPr>
          <a:lstStyle/>
          <a:p>
            <a:r>
              <a:rPr lang="tr-TR" b="1" dirty="0" smtClean="0"/>
              <a:t>Konu Seçmek</a:t>
            </a:r>
            <a:endParaRPr lang="tr-TR" dirty="0" smtClean="0"/>
          </a:p>
          <a:p>
            <a:r>
              <a:rPr lang="tr-TR" b="1" dirty="0" smtClean="0"/>
              <a:t>Amaç Belirlemek</a:t>
            </a:r>
            <a:endParaRPr lang="tr-TR" dirty="0" smtClean="0"/>
          </a:p>
          <a:p>
            <a:r>
              <a:rPr lang="tr-TR" b="1" dirty="0" smtClean="0"/>
              <a:t>Bilgi Toplamak</a:t>
            </a:r>
            <a:endParaRPr lang="tr-TR" dirty="0" smtClean="0"/>
          </a:p>
          <a:p>
            <a:pPr marL="725488" indent="-273050">
              <a:buFont typeface="Wingdings" pitchFamily="2" charset="2"/>
              <a:buChar char="Ø"/>
            </a:pPr>
            <a:r>
              <a:rPr lang="tr-TR" b="1" i="1" dirty="0" smtClean="0">
                <a:solidFill>
                  <a:srgbClr val="0070C0"/>
                </a:solidFill>
              </a:rPr>
              <a:t>Gözlem yapmak</a:t>
            </a:r>
            <a:r>
              <a:rPr lang="tr-TR" i="1" dirty="0" smtClean="0">
                <a:solidFill>
                  <a:srgbClr val="0070C0"/>
                </a:solidFill>
              </a:rPr>
              <a:t>:</a:t>
            </a:r>
          </a:p>
          <a:p>
            <a:pPr marL="725488" indent="-273050">
              <a:buFont typeface="Wingdings" pitchFamily="2" charset="2"/>
              <a:buChar char="Ø"/>
            </a:pPr>
            <a:r>
              <a:rPr lang="tr-TR" b="1" i="1" dirty="0" smtClean="0">
                <a:solidFill>
                  <a:srgbClr val="0070C0"/>
                </a:solidFill>
              </a:rPr>
              <a:t>Okumak:</a:t>
            </a:r>
          </a:p>
          <a:p>
            <a:pPr marL="725488" indent="-273050">
              <a:buFont typeface="Wingdings" pitchFamily="2" charset="2"/>
              <a:buChar char="Ø"/>
            </a:pPr>
            <a:r>
              <a:rPr lang="tr-TR" b="1" i="1" dirty="0" smtClean="0">
                <a:solidFill>
                  <a:srgbClr val="0070C0"/>
                </a:solidFill>
              </a:rPr>
              <a:t>Dinleme</a:t>
            </a:r>
          </a:p>
          <a:p>
            <a:pPr marL="725488" indent="-273050">
              <a:buFont typeface="Wingdings" pitchFamily="2" charset="2"/>
              <a:buChar char="Ø"/>
            </a:pPr>
            <a:r>
              <a:rPr lang="tr-TR" b="1" i="1" dirty="0" smtClean="0">
                <a:solidFill>
                  <a:srgbClr val="0070C0"/>
                </a:solidFill>
              </a:rPr>
              <a:t>Not almak</a:t>
            </a:r>
            <a:r>
              <a:rPr lang="tr-TR" i="1" dirty="0" smtClean="0">
                <a:solidFill>
                  <a:srgbClr val="0070C0"/>
                </a:solidFill>
              </a:rPr>
              <a:t>: </a:t>
            </a:r>
          </a:p>
          <a:p>
            <a:pPr marL="725488" indent="-273050">
              <a:buFont typeface="Wingdings" pitchFamily="2" charset="2"/>
              <a:buChar char="Ø"/>
            </a:pPr>
            <a:r>
              <a:rPr lang="tr-TR" b="1" i="1" dirty="0" smtClean="0">
                <a:solidFill>
                  <a:srgbClr val="0070C0"/>
                </a:solidFill>
              </a:rPr>
              <a:t>Özet çıkarmak</a:t>
            </a:r>
            <a:r>
              <a:rPr lang="tr-TR" i="1" dirty="0" smtClean="0">
                <a:solidFill>
                  <a:srgbClr val="0070C0"/>
                </a:solidFill>
              </a:rPr>
              <a:t>:</a:t>
            </a:r>
          </a:p>
          <a:p>
            <a:pPr marL="725488" indent="-273050">
              <a:buFont typeface="Wingdings" pitchFamily="2" charset="2"/>
              <a:buChar char="Ø"/>
            </a:pPr>
            <a:r>
              <a:rPr lang="tr-TR" b="1" i="1" dirty="0" smtClean="0">
                <a:solidFill>
                  <a:srgbClr val="0070C0"/>
                </a:solidFill>
              </a:rPr>
              <a:t>Alıntı yapmak</a:t>
            </a:r>
            <a:r>
              <a:rPr lang="tr-TR" i="1" dirty="0" smtClean="0">
                <a:solidFill>
                  <a:srgbClr val="0070C0"/>
                </a:solidFill>
              </a:rPr>
              <a:t>:</a:t>
            </a:r>
          </a:p>
          <a:p>
            <a:pPr marL="355600" indent="-355600" algn="just"/>
            <a:r>
              <a:rPr lang="tr-TR" b="1" dirty="0" smtClean="0"/>
              <a:t>Dipnot Koymak</a:t>
            </a:r>
          </a:p>
          <a:p>
            <a:pPr marL="355600" indent="-355600" algn="just"/>
            <a:r>
              <a:rPr lang="tr-TR" b="1" dirty="0" smtClean="0"/>
              <a:t>Kaynakça Hazırlamak</a:t>
            </a:r>
          </a:p>
          <a:p>
            <a:pPr marL="355600" indent="-355600"/>
            <a:endParaRPr lang="tr-TR" dirty="0" smtClean="0"/>
          </a:p>
          <a:p>
            <a:pPr marL="725488" indent="-273050">
              <a:buNone/>
            </a:pPr>
            <a:endParaRPr lang="tr-TR" i="1" dirty="0" smtClean="0">
              <a:solidFill>
                <a:srgbClr val="0070C0"/>
              </a:solidFill>
            </a:endParaRPr>
          </a:p>
          <a:p>
            <a:endParaRPr lang="tr-TR" dirty="0"/>
          </a:p>
        </p:txBody>
      </p:sp>
      <p:pic>
        <p:nvPicPr>
          <p:cNvPr id="5" name="4 Resim" descr="5.JPG"/>
          <p:cNvPicPr>
            <a:picLocks noChangeAspect="1"/>
          </p:cNvPicPr>
          <p:nvPr/>
        </p:nvPicPr>
        <p:blipFill>
          <a:blip r:embed="rId2" cstate="print"/>
          <a:stretch>
            <a:fillRect/>
          </a:stretch>
        </p:blipFill>
        <p:spPr>
          <a:xfrm>
            <a:off x="3923928" y="548680"/>
            <a:ext cx="4895850" cy="2371725"/>
          </a:xfrm>
          <a:prstGeom prst="rect">
            <a:avLst/>
          </a:prstGeom>
        </p:spPr>
      </p:pic>
      <p:pic>
        <p:nvPicPr>
          <p:cNvPr id="6" name="5 Resim" descr="7.JPG"/>
          <p:cNvPicPr>
            <a:picLocks noChangeAspect="1"/>
          </p:cNvPicPr>
          <p:nvPr/>
        </p:nvPicPr>
        <p:blipFill>
          <a:blip r:embed="rId3" cstate="print"/>
          <a:stretch>
            <a:fillRect/>
          </a:stretch>
        </p:blipFill>
        <p:spPr>
          <a:xfrm>
            <a:off x="4644008" y="3789040"/>
            <a:ext cx="3814023" cy="2016224"/>
          </a:xfrm>
          <a:prstGeom prst="rect">
            <a:avLst/>
          </a:prstGeom>
        </p:spPr>
      </p:pic>
      <p:sp>
        <p:nvSpPr>
          <p:cNvPr id="7" name="6 Slayt Numarası Yer Tutucusu"/>
          <p:cNvSpPr>
            <a:spLocks noGrp="1"/>
          </p:cNvSpPr>
          <p:nvPr>
            <p:ph type="sldNum" sz="quarter" idx="12"/>
          </p:nvPr>
        </p:nvSpPr>
        <p:spPr/>
        <p:txBody>
          <a:bodyPr/>
          <a:lstStyle/>
          <a:p>
            <a:fld id="{18F54F21-39AB-4312-AE66-A7302603A736}" type="slidenum">
              <a:rPr lang="tr-TR" smtClean="0"/>
              <a:pPr/>
              <a:t>4</a:t>
            </a:fld>
            <a:endParaRPr lang="tr-TR"/>
          </a:p>
        </p:txBody>
      </p:sp>
      <p:sp>
        <p:nvSpPr>
          <p:cNvPr id="8" name="7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Başlık"/>
          <p:cNvSpPr>
            <a:spLocks noGrp="1"/>
          </p:cNvSpPr>
          <p:nvPr>
            <p:ph type="ctrTitle"/>
          </p:nvPr>
        </p:nvSpPr>
        <p:spPr/>
        <p:txBody>
          <a:bodyPr/>
          <a:lstStyle/>
          <a:p>
            <a:r>
              <a:rPr lang="tr-TR" dirty="0" smtClean="0"/>
              <a:t>www.</a:t>
            </a:r>
            <a:r>
              <a:rPr lang="tr-TR" dirty="0" err="1" smtClean="0"/>
              <a:t>liseedebiyat</a:t>
            </a:r>
            <a:r>
              <a:rPr lang="tr-TR" dirty="0" smtClean="0"/>
              <a:t>.com</a:t>
            </a:r>
            <a:endParaRPr lang="tr-TR" dirty="0"/>
          </a:p>
        </p:txBody>
      </p:sp>
      <p:sp>
        <p:nvSpPr>
          <p:cNvPr id="7" name="6 Alt Başlık"/>
          <p:cNvSpPr>
            <a:spLocks noGrp="1"/>
          </p:cNvSpPr>
          <p:nvPr>
            <p:ph type="subTitle" idx="1"/>
          </p:nvPr>
        </p:nvSpPr>
        <p:spPr/>
        <p:txBody>
          <a:bodyPr/>
          <a:lstStyle/>
          <a:p>
            <a:endParaRPr lang="tr-TR"/>
          </a:p>
        </p:txBody>
      </p:sp>
      <p:sp>
        <p:nvSpPr>
          <p:cNvPr id="4" name="3 Altbilgi Yer Tutucusu"/>
          <p:cNvSpPr>
            <a:spLocks noGrp="1"/>
          </p:cNvSpPr>
          <p:nvPr>
            <p:ph type="ftr" sz="quarter" idx="11"/>
          </p:nvPr>
        </p:nvSpPr>
        <p:spPr/>
        <p:txBody>
          <a:bodyPr/>
          <a:lstStyle/>
          <a:p>
            <a:r>
              <a:rPr lang="tr-TR" smtClean="0"/>
              <a:t>www.liseedebiyat.com</a:t>
            </a:r>
            <a:endParaRPr lang="tr-TR"/>
          </a:p>
        </p:txBody>
      </p:sp>
      <p:sp>
        <p:nvSpPr>
          <p:cNvPr id="5" name="4 Slayt Numarası Yer Tutucusu"/>
          <p:cNvSpPr>
            <a:spLocks noGrp="1"/>
          </p:cNvSpPr>
          <p:nvPr>
            <p:ph type="sldNum" sz="quarter" idx="12"/>
          </p:nvPr>
        </p:nvSpPr>
        <p:spPr/>
        <p:txBody>
          <a:bodyPr/>
          <a:lstStyle/>
          <a:p>
            <a:fld id="{18F54F21-39AB-4312-AE66-A7302603A736}" type="slidenum">
              <a:rPr lang="tr-TR" smtClean="0"/>
              <a:pPr/>
              <a:t>40</a:t>
            </a:fld>
            <a:endParaRPr lang="tr-T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51520" y="188640"/>
            <a:ext cx="8568952" cy="6264696"/>
          </a:xfrm>
        </p:spPr>
        <p:txBody>
          <a:bodyPr>
            <a:normAutofit lnSpcReduction="10000"/>
          </a:bodyPr>
          <a:lstStyle/>
          <a:p>
            <a:pPr>
              <a:buNone/>
            </a:pPr>
            <a:r>
              <a:rPr lang="tr-TR" b="1" i="1" dirty="0" smtClean="0">
                <a:solidFill>
                  <a:srgbClr val="FF0000"/>
                </a:solidFill>
              </a:rPr>
              <a:t>OKUMA</a:t>
            </a:r>
          </a:p>
          <a:p>
            <a:r>
              <a:rPr lang="tr-TR" b="1" i="1" dirty="0" smtClean="0">
                <a:solidFill>
                  <a:srgbClr val="0070C0"/>
                </a:solidFill>
              </a:rPr>
              <a:t>İyi kitaplar okumak, iyi insanlarla dostluk kurmak gibidir. Dostlarımızın nasıl iyisini, vefalısını seçmek zorunduysak geçmişin fikir ve duygu bahçelerinden de renkleri solmamış, kokuları dağılmamış kitapları seçmek ve okumak gerekir.</a:t>
            </a:r>
          </a:p>
          <a:p>
            <a:pPr algn="r">
              <a:buNone/>
            </a:pPr>
            <a:r>
              <a:rPr lang="tr-TR" b="1" i="1" dirty="0" smtClean="0"/>
              <a:t>(Arif Hikmet Par)</a:t>
            </a:r>
          </a:p>
          <a:p>
            <a:pPr marL="3175" indent="266700">
              <a:buNone/>
            </a:pPr>
            <a:r>
              <a:rPr lang="tr-TR" b="1" dirty="0" smtClean="0"/>
              <a:t>Okuma sırasında metnin bize bir görüş kazandırabilmesi için dikkat etmemiz gereken bazı durumlar vardır: </a:t>
            </a:r>
          </a:p>
          <a:p>
            <a:r>
              <a:rPr lang="tr-TR" dirty="0" smtClean="0"/>
              <a:t>Okurken dikkatin konu üzerinde yoğunlaşması gerekir. </a:t>
            </a:r>
          </a:p>
          <a:p>
            <a:r>
              <a:rPr lang="tr-TR" dirty="0" smtClean="0"/>
              <a:t>Eser içindeki kelimelerin, deyimlerin ve cümlelerin anlamları kavranarak okunmalıdır. </a:t>
            </a:r>
          </a:p>
          <a:p>
            <a:r>
              <a:rPr lang="tr-TR" dirty="0" smtClean="0"/>
              <a:t>Hoşa giden, beğenilen yerlerin altı çizilmeli, anlaşılmayan yerler tekrar okunmalıdır.</a:t>
            </a:r>
          </a:p>
          <a:p>
            <a:endParaRPr lang="tr-TR" dirty="0" smtClean="0"/>
          </a:p>
          <a:p>
            <a:endParaRPr lang="tr-TR" b="1" i="1" dirty="0" smtClean="0"/>
          </a:p>
          <a:p>
            <a:endParaRPr lang="tr-TR" dirty="0"/>
          </a:p>
        </p:txBody>
      </p:sp>
      <p:sp>
        <p:nvSpPr>
          <p:cNvPr id="4" name="3 Slayt Numarası Yer Tutucusu"/>
          <p:cNvSpPr>
            <a:spLocks noGrp="1"/>
          </p:cNvSpPr>
          <p:nvPr>
            <p:ph type="sldNum" sz="quarter" idx="12"/>
          </p:nvPr>
        </p:nvSpPr>
        <p:spPr/>
        <p:txBody>
          <a:bodyPr/>
          <a:lstStyle/>
          <a:p>
            <a:fld id="{18F54F21-39AB-4312-AE66-A7302603A736}" type="slidenum">
              <a:rPr lang="tr-TR" smtClean="0"/>
              <a:pPr/>
              <a:t>5</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79512" y="260648"/>
            <a:ext cx="8784976" cy="6408712"/>
          </a:xfrm>
        </p:spPr>
        <p:txBody>
          <a:bodyPr>
            <a:normAutofit fontScale="85000" lnSpcReduction="10000"/>
          </a:bodyPr>
          <a:lstStyle/>
          <a:p>
            <a:r>
              <a:rPr lang="tr-TR" dirty="0" smtClean="0"/>
              <a:t>Eserde hâkim olan temel düşünce ve tema iyi kavranmalı, olayların neden ve sonuçları, bu çerçevede değerlendirilmelidir. Okuma sabır ve özveri ister. Bazen okurken sıkıldığımız anlar olabilir. Önemli olan böyle durumlarda okumayı kesmeden sürdürebilmektir. Bu sabrı gösteren, okuduğunun tadına varır.</a:t>
            </a:r>
          </a:p>
          <a:p>
            <a:r>
              <a:rPr lang="tr-TR" dirty="0" smtClean="0"/>
              <a:t>Okuma, ciddi bir iştir. Laf olsun diye ya da gösteriş amacıyla yapılmaz. Eline ne geçerse okuyanlar, ne istediklerini bilmeyenlerdir. </a:t>
            </a:r>
          </a:p>
          <a:p>
            <a:r>
              <a:rPr lang="tr-TR" dirty="0" smtClean="0"/>
              <a:t>Okumak için bilimsel düşünceyle yazılmış veya sanat eseri değeri taşıyan kitapları seçmeliyiz. </a:t>
            </a:r>
          </a:p>
          <a:p>
            <a:r>
              <a:rPr lang="tr-TR" dirty="0" smtClean="0"/>
              <a:t>Kitaplar, dünden bugüne seçkin yazarların, şairlerin, sanatçıların, bilginlerin, filozofların, devlet adamlarının bilgi ve birikimlerini bize ulaştıran birer hazinedir. Bize düşen görev bu hazinelerden okuyarak yararlanmaktır. Her okuyucu, mutlaka karakter yapısı, zevk anlayışı ve bilgi birikimi ölçüsünde, okuduğu eserde kendini bulacaktır. </a:t>
            </a:r>
          </a:p>
          <a:p>
            <a:r>
              <a:rPr lang="tr-TR" dirty="0" smtClean="0"/>
              <a:t>Dili en iyi kullananlar, sanatçılardır. Büyük yazarların kalemlerinden çıkan eserler, bildiklerimize her gün yeni şeyler katmanın yanında zihinsel açıdan gelişmemizi sağlar. </a:t>
            </a:r>
          </a:p>
          <a:p>
            <a:r>
              <a:rPr lang="tr-TR" dirty="0" smtClean="0"/>
              <a:t>Zihnen gelişmiş insanlar ise hayatın güçlükleriyle daha kolay mücadele ederek başarıya ulaşır. </a:t>
            </a:r>
            <a:endParaRPr lang="tr-TR" b="1" dirty="0" smtClean="0"/>
          </a:p>
        </p:txBody>
      </p:sp>
      <p:sp>
        <p:nvSpPr>
          <p:cNvPr id="4" name="3 Slayt Numarası Yer Tutucusu"/>
          <p:cNvSpPr>
            <a:spLocks noGrp="1"/>
          </p:cNvSpPr>
          <p:nvPr>
            <p:ph type="sldNum" sz="quarter" idx="12"/>
          </p:nvPr>
        </p:nvSpPr>
        <p:spPr/>
        <p:txBody>
          <a:bodyPr/>
          <a:lstStyle/>
          <a:p>
            <a:fld id="{18F54F21-39AB-4312-AE66-A7302603A736}" type="slidenum">
              <a:rPr lang="tr-TR" smtClean="0"/>
              <a:pPr/>
              <a:t>6</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95536" y="476672"/>
            <a:ext cx="8229600" cy="650336"/>
          </a:xfrm>
        </p:spPr>
        <p:txBody>
          <a:bodyPr>
            <a:normAutofit fontScale="90000"/>
          </a:bodyPr>
          <a:lstStyle/>
          <a:p>
            <a:r>
              <a:rPr lang="tr-TR" dirty="0" smtClean="0"/>
              <a:t>DİNLEME</a:t>
            </a:r>
            <a:endParaRPr lang="tr-TR" dirty="0"/>
          </a:p>
        </p:txBody>
      </p:sp>
      <p:sp>
        <p:nvSpPr>
          <p:cNvPr id="3" name="2 İçerik Yer Tutucusu"/>
          <p:cNvSpPr>
            <a:spLocks noGrp="1"/>
          </p:cNvSpPr>
          <p:nvPr>
            <p:ph idx="1"/>
          </p:nvPr>
        </p:nvSpPr>
        <p:spPr>
          <a:xfrm>
            <a:off x="457200" y="1196752"/>
            <a:ext cx="8229600" cy="5127848"/>
          </a:xfrm>
        </p:spPr>
        <p:txBody>
          <a:bodyPr/>
          <a:lstStyle/>
          <a:p>
            <a:r>
              <a:rPr lang="tr-TR" dirty="0" smtClean="0"/>
              <a:t>Bilgi toplama yöntemlerinden biri de dinlemedir. Dinleme sayesinde öğrendiklerimiz diğer bilgi toplama yollarından daha fazladır diyebiliriz. </a:t>
            </a:r>
          </a:p>
          <a:p>
            <a:r>
              <a:rPr lang="tr-TR" dirty="0" smtClean="0"/>
              <a:t>Yaşamamızın temel bir gerçeği olan sözlü iletişim, konuşma kadar dinleme üzerine kurulmuştur. Günlük yaşamdaki ihtiyaçlarımızı karşılarken yapmak zorunda olduğumuz dinlemeyi bilinçli bir hâle getirdiğimizde önemli bilgiler elde edebiliriz. </a:t>
            </a:r>
          </a:p>
          <a:p>
            <a:r>
              <a:rPr lang="tr-TR" dirty="0" smtClean="0"/>
              <a:t>Bunun için de önyargılarımızı bir yana bırakarak dikkatimizi konu üzerinde yoğunlaştırmalı, anlatılanları kavramaya çalışmalıyız. </a:t>
            </a:r>
            <a:endParaRPr lang="tr-TR" b="1" dirty="0" smtClean="0"/>
          </a:p>
          <a:p>
            <a:endParaRPr lang="tr-TR" dirty="0"/>
          </a:p>
        </p:txBody>
      </p:sp>
      <p:sp>
        <p:nvSpPr>
          <p:cNvPr id="4" name="3 Slayt Numarası Yer Tutucusu"/>
          <p:cNvSpPr>
            <a:spLocks noGrp="1"/>
          </p:cNvSpPr>
          <p:nvPr>
            <p:ph type="sldNum" sz="quarter" idx="12"/>
          </p:nvPr>
        </p:nvSpPr>
        <p:spPr/>
        <p:txBody>
          <a:bodyPr/>
          <a:lstStyle/>
          <a:p>
            <a:fld id="{18F54F21-39AB-4312-AE66-A7302603A736}" type="slidenum">
              <a:rPr lang="tr-TR" smtClean="0"/>
              <a:pPr/>
              <a:t>7</a:t>
            </a:fld>
            <a:endParaRPr lang="tr-TR"/>
          </a:p>
        </p:txBody>
      </p:sp>
      <p:sp>
        <p:nvSpPr>
          <p:cNvPr id="5" name="4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23528" y="188640"/>
            <a:ext cx="8229600" cy="794352"/>
          </a:xfrm>
        </p:spPr>
        <p:txBody>
          <a:bodyPr>
            <a:normAutofit fontScale="90000"/>
          </a:bodyPr>
          <a:lstStyle/>
          <a:p>
            <a:r>
              <a:rPr lang="tr-TR" dirty="0" smtClean="0"/>
              <a:t>DÜŞÜNME</a:t>
            </a:r>
            <a:endParaRPr lang="tr-TR" dirty="0"/>
          </a:p>
        </p:txBody>
      </p:sp>
      <p:sp>
        <p:nvSpPr>
          <p:cNvPr id="5" name="4 İçerik Yer Tutucusu"/>
          <p:cNvSpPr>
            <a:spLocks noGrp="1"/>
          </p:cNvSpPr>
          <p:nvPr>
            <p:ph idx="1"/>
          </p:nvPr>
        </p:nvSpPr>
        <p:spPr>
          <a:xfrm>
            <a:off x="179512" y="980728"/>
            <a:ext cx="5184576" cy="5544616"/>
          </a:xfrm>
        </p:spPr>
        <p:txBody>
          <a:bodyPr>
            <a:normAutofit fontScale="92500" lnSpcReduction="10000"/>
          </a:bodyPr>
          <a:lstStyle/>
          <a:p>
            <a:pPr marL="3175" indent="179388" algn="just">
              <a:buNone/>
            </a:pPr>
            <a:r>
              <a:rPr lang="tr-TR" dirty="0" smtClean="0"/>
              <a:t>Düşünme, yaptığımız işin doğru ya da yanlış olduğuna karar verme, o işin nasıl sonuçlanacağını önceden tahmin etme ve aklı iyi kullanmadır. </a:t>
            </a:r>
          </a:p>
          <a:p>
            <a:pPr marL="3175" indent="179388" algn="just">
              <a:buNone/>
            </a:pPr>
            <a:r>
              <a:rPr lang="tr-TR" dirty="0" smtClean="0"/>
              <a:t>Düşünmek; olaylar, durumlar ve nesneler arasında ilişkiler kurularak gerçekleştirilen zihinsel bir eylemdir. Bilgi de ancak böyle kazanılır. Descartes, “</a:t>
            </a:r>
            <a:r>
              <a:rPr lang="tr-TR" b="1" i="1" dirty="0" smtClean="0"/>
              <a:t>Düşünüyorum, öyleyse varım</a:t>
            </a:r>
            <a:r>
              <a:rPr lang="tr-TR" dirty="0" smtClean="0"/>
              <a:t>.” derken düşünebildiğim oranda insan olarak varım demektedir. Çünkü düşünmek sadece insana ait bir yetenektir. Sadece insan düşünebilir. İnsan düşünme gücü sayesinde bütün evrene hükmeder. </a:t>
            </a:r>
            <a:endParaRPr lang="tr-TR" dirty="0"/>
          </a:p>
        </p:txBody>
      </p:sp>
      <p:pic>
        <p:nvPicPr>
          <p:cNvPr id="6" name="5 Resim" descr="MN.JPG"/>
          <p:cNvPicPr>
            <a:picLocks noChangeAspect="1"/>
          </p:cNvPicPr>
          <p:nvPr/>
        </p:nvPicPr>
        <p:blipFill>
          <a:blip r:embed="rId2" cstate="print"/>
          <a:stretch>
            <a:fillRect/>
          </a:stretch>
        </p:blipFill>
        <p:spPr>
          <a:xfrm>
            <a:off x="5364088" y="2204864"/>
            <a:ext cx="3659648" cy="2492896"/>
          </a:xfrm>
          <a:prstGeom prst="rect">
            <a:avLst/>
          </a:prstGeom>
        </p:spPr>
      </p:pic>
      <p:sp>
        <p:nvSpPr>
          <p:cNvPr id="7" name="6 Slayt Numarası Yer Tutucusu"/>
          <p:cNvSpPr>
            <a:spLocks noGrp="1"/>
          </p:cNvSpPr>
          <p:nvPr>
            <p:ph type="sldNum" sz="quarter" idx="12"/>
          </p:nvPr>
        </p:nvSpPr>
        <p:spPr/>
        <p:txBody>
          <a:bodyPr/>
          <a:lstStyle/>
          <a:p>
            <a:fld id="{18F54F21-39AB-4312-AE66-A7302603A736}" type="slidenum">
              <a:rPr lang="tr-TR" smtClean="0"/>
              <a:pPr/>
              <a:t>8</a:t>
            </a:fld>
            <a:endParaRPr lang="tr-TR"/>
          </a:p>
        </p:txBody>
      </p:sp>
      <p:sp>
        <p:nvSpPr>
          <p:cNvPr id="8" name="7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95536" y="116632"/>
            <a:ext cx="8229600" cy="722344"/>
          </a:xfrm>
        </p:spPr>
        <p:txBody>
          <a:bodyPr>
            <a:normAutofit fontScale="90000"/>
          </a:bodyPr>
          <a:lstStyle/>
          <a:p>
            <a:r>
              <a:rPr lang="tr-TR" dirty="0" smtClean="0"/>
              <a:t>NOT ALMA</a:t>
            </a:r>
            <a:endParaRPr lang="tr-TR" dirty="0"/>
          </a:p>
        </p:txBody>
      </p:sp>
      <p:sp>
        <p:nvSpPr>
          <p:cNvPr id="3" name="2 İçerik Yer Tutucusu"/>
          <p:cNvSpPr>
            <a:spLocks noGrp="1"/>
          </p:cNvSpPr>
          <p:nvPr>
            <p:ph idx="1"/>
          </p:nvPr>
        </p:nvSpPr>
        <p:spPr>
          <a:xfrm>
            <a:off x="457200" y="764704"/>
            <a:ext cx="8229600" cy="5559896"/>
          </a:xfrm>
        </p:spPr>
        <p:txBody>
          <a:bodyPr>
            <a:normAutofit/>
          </a:bodyPr>
          <a:lstStyle/>
          <a:p>
            <a:r>
              <a:rPr lang="tr-TR" dirty="0" smtClean="0"/>
              <a:t>Not alma aslında bir bilgi koruma yöntemidir. Not tutma, bir çeşit özet çıkarmadır. Özet çıkarmada ve not almada fazla sözcük kullanmaktan sakınılmalı; gereksiz ayrıntılar yerine metnin ana düşüncesine önem verilmelidir. Okunan ya da dinlenenler harfi harfine değil, temel noktalar, anahtar düşünceler not edilmelidir.</a:t>
            </a:r>
          </a:p>
          <a:p>
            <a:r>
              <a:rPr lang="tr-TR" dirty="0" smtClean="0"/>
              <a:t>Yapılan gözlemlerden ve okunan eserlerden elde edilen bilgiler, deneyimler ve bu araştırmalar sonucunda elde edilen bilgiler not edilir. Bu notlardan birbiriyle ilgili olanlar gruplandırılır. Bu notlarda yazıya başlamadan önce yazıda neler üzerinde durulacağı kısa cümleler hâlinde belirtilebilir.</a:t>
            </a:r>
          </a:p>
          <a:p>
            <a:endParaRPr lang="tr-TR" dirty="0"/>
          </a:p>
        </p:txBody>
      </p:sp>
      <p:pic>
        <p:nvPicPr>
          <p:cNvPr id="5" name="4 Resim" descr="DFD.JPG"/>
          <p:cNvPicPr>
            <a:picLocks noChangeAspect="1"/>
          </p:cNvPicPr>
          <p:nvPr/>
        </p:nvPicPr>
        <p:blipFill>
          <a:blip r:embed="rId2" cstate="print"/>
          <a:stretch>
            <a:fillRect/>
          </a:stretch>
        </p:blipFill>
        <p:spPr>
          <a:xfrm>
            <a:off x="6876256" y="5596309"/>
            <a:ext cx="1872085" cy="1261691"/>
          </a:xfrm>
          <a:prstGeom prst="rect">
            <a:avLst/>
          </a:prstGeom>
        </p:spPr>
      </p:pic>
      <p:sp>
        <p:nvSpPr>
          <p:cNvPr id="6" name="5 Slayt Numarası Yer Tutucusu"/>
          <p:cNvSpPr>
            <a:spLocks noGrp="1"/>
          </p:cNvSpPr>
          <p:nvPr>
            <p:ph type="sldNum" sz="quarter" idx="12"/>
          </p:nvPr>
        </p:nvSpPr>
        <p:spPr/>
        <p:txBody>
          <a:bodyPr/>
          <a:lstStyle/>
          <a:p>
            <a:fld id="{18F54F21-39AB-4312-AE66-A7302603A736}" type="slidenum">
              <a:rPr lang="tr-TR" smtClean="0"/>
              <a:pPr/>
              <a:t>9</a:t>
            </a:fld>
            <a:endParaRPr lang="tr-TR"/>
          </a:p>
        </p:txBody>
      </p:sp>
      <p:sp>
        <p:nvSpPr>
          <p:cNvPr id="7" name="6 Altbilgi Yer Tutucusu"/>
          <p:cNvSpPr>
            <a:spLocks noGrp="1"/>
          </p:cNvSpPr>
          <p:nvPr>
            <p:ph type="ftr" sz="quarter" idx="11"/>
          </p:nvPr>
        </p:nvSpPr>
        <p:spPr/>
        <p:txBody>
          <a:bodyPr/>
          <a:lstStyle/>
          <a:p>
            <a:r>
              <a:rPr lang="tr-TR" smtClean="0"/>
              <a:t>www.liseedebiyat.com</a:t>
            </a:r>
            <a:endParaRPr lang="tr-T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217</TotalTime>
  <Words>3676</Words>
  <Application>Microsoft Office PowerPoint</Application>
  <PresentationFormat>Ekran Gösterisi (4:3)</PresentationFormat>
  <Paragraphs>305</Paragraphs>
  <Slides>40</Slides>
  <Notes>0</Notes>
  <HiddenSlides>0</HiddenSlides>
  <MMClips>0</MMClips>
  <ScaleCrop>false</ScaleCrop>
  <HeadingPairs>
    <vt:vector size="4" baseType="variant">
      <vt:variant>
        <vt:lpstr>Tema</vt:lpstr>
      </vt:variant>
      <vt:variant>
        <vt:i4>1</vt:i4>
      </vt:variant>
      <vt:variant>
        <vt:lpstr>Slayt Başlıkları</vt:lpstr>
      </vt:variant>
      <vt:variant>
        <vt:i4>40</vt:i4>
      </vt:variant>
    </vt:vector>
  </HeadingPairs>
  <TitlesOfParts>
    <vt:vector size="41" baseType="lpstr">
      <vt:lpstr>Akış</vt:lpstr>
      <vt:lpstr>ANLATIMA VE ÖZELLİKLERİ</vt:lpstr>
      <vt:lpstr>Anlatıma Hazırlamak</vt:lpstr>
      <vt:lpstr>Plan hazırlanırken belli bir sıra takip edilmelidir. </vt:lpstr>
      <vt:lpstr>Slayt 4</vt:lpstr>
      <vt:lpstr>Slayt 5</vt:lpstr>
      <vt:lpstr>Slayt 6</vt:lpstr>
      <vt:lpstr>DİNLEME</vt:lpstr>
      <vt:lpstr>DÜŞÜNME</vt:lpstr>
      <vt:lpstr>NOT ALMA</vt:lpstr>
      <vt:lpstr>Slayt 10</vt:lpstr>
      <vt:lpstr>Slayt 11</vt:lpstr>
      <vt:lpstr>ÖZET ÇIKARMA</vt:lpstr>
      <vt:lpstr>Slayt 13</vt:lpstr>
      <vt:lpstr>Slayt 14</vt:lpstr>
      <vt:lpstr>ÖZET</vt:lpstr>
      <vt:lpstr>Slayt 16</vt:lpstr>
      <vt:lpstr>Slayt 17</vt:lpstr>
      <vt:lpstr>ALINTI YAPMA</vt:lpstr>
      <vt:lpstr>Slayt 19</vt:lpstr>
      <vt:lpstr>Slayt 20</vt:lpstr>
      <vt:lpstr>DİPNOT KOYMAK</vt:lpstr>
      <vt:lpstr>Slayt 22</vt:lpstr>
      <vt:lpstr>Kaynakça Hazırlamak</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Slayt 38</vt:lpstr>
      <vt:lpstr>Slayt 39</vt:lpstr>
      <vt:lpstr>www.liseedebiyat.com</vt:lpstr>
    </vt:vector>
  </TitlesOfParts>
  <Company>TncTR MoTuN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ANLATIMA VE ÖZELLİKLERİ</dc:title>
  <dc:creator>ogrtmn1</dc:creator>
  <cp:lastModifiedBy>Sait</cp:lastModifiedBy>
  <cp:revision>25</cp:revision>
  <dcterms:created xsi:type="dcterms:W3CDTF">2015-10-22T11:20:30Z</dcterms:created>
  <dcterms:modified xsi:type="dcterms:W3CDTF">2015-12-16T18:24:44Z</dcterms:modified>
</cp:coreProperties>
</file>